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256" r:id="rId2"/>
    <p:sldId id="257" r:id="rId3"/>
    <p:sldId id="263" r:id="rId4"/>
    <p:sldId id="277" r:id="rId5"/>
    <p:sldId id="262" r:id="rId6"/>
    <p:sldId id="278" r:id="rId7"/>
    <p:sldId id="284" r:id="rId8"/>
    <p:sldId id="283" r:id="rId9"/>
    <p:sldId id="295" r:id="rId10"/>
    <p:sldId id="282" r:id="rId11"/>
    <p:sldId id="281" r:id="rId12"/>
    <p:sldId id="280" r:id="rId13"/>
    <p:sldId id="279" r:id="rId14"/>
    <p:sldId id="293" r:id="rId15"/>
    <p:sldId id="294" r:id="rId16"/>
    <p:sldId id="292" r:id="rId17"/>
    <p:sldId id="276" r:id="rId18"/>
    <p:sldId id="285" r:id="rId19"/>
    <p:sldId id="286" r:id="rId20"/>
    <p:sldId id="275" r:id="rId21"/>
    <p:sldId id="274" r:id="rId22"/>
    <p:sldId id="273" r:id="rId23"/>
    <p:sldId id="272" r:id="rId24"/>
    <p:sldId id="290" r:id="rId25"/>
    <p:sldId id="289" r:id="rId26"/>
    <p:sldId id="288" r:id="rId27"/>
    <p:sldId id="287" r:id="rId28"/>
    <p:sldId id="297" r:id="rId29"/>
    <p:sldId id="296" r:id="rId30"/>
    <p:sldId id="298" r:id="rId31"/>
    <p:sldId id="299" r:id="rId32"/>
    <p:sldId id="300" r:id="rId33"/>
    <p:sldId id="301" r:id="rId34"/>
    <p:sldId id="291" r:id="rId35"/>
    <p:sldId id="302" r:id="rId36"/>
    <p:sldId id="303" r:id="rId37"/>
    <p:sldId id="304" r:id="rId38"/>
    <p:sldId id="305" r:id="rId39"/>
    <p:sldId id="306" r:id="rId40"/>
    <p:sldId id="307" r:id="rId41"/>
    <p:sldId id="308" r:id="rId42"/>
    <p:sldId id="309" r:id="rId43"/>
    <p:sldId id="310" r:id="rId44"/>
    <p:sldId id="311" r:id="rId45"/>
    <p:sldId id="312" r:id="rId46"/>
    <p:sldId id="313" r:id="rId47"/>
    <p:sldId id="314" r:id="rId48"/>
    <p:sldId id="315" r:id="rId49"/>
    <p:sldId id="316" r:id="rId50"/>
    <p:sldId id="317" r:id="rId51"/>
    <p:sldId id="318" r:id="rId52"/>
    <p:sldId id="319" r:id="rId53"/>
    <p:sldId id="320" r:id="rId54"/>
    <p:sldId id="321"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422"/>
    <a:srgbClr val="154A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940675A-B579-460E-94D1-54222C63F5D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0819" autoAdjust="0"/>
  </p:normalViewPr>
  <p:slideViewPr>
    <p:cSldViewPr showGuides="1">
      <p:cViewPr varScale="1">
        <p:scale>
          <a:sx n="67" d="100"/>
          <a:sy n="67" d="100"/>
        </p:scale>
        <p:origin x="618" y="6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sv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C0CA23-529A-4EF8-8223-71670FB2E6B0}" type="datetimeFigureOut">
              <a:rPr lang="en-US" smtClean="0"/>
              <a:t>7/7/2022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BB3AC1-31BD-4489-AD65-1880DF521EC4}" type="slidenum">
              <a:rPr lang="en-US" smtClean="0"/>
              <a:t>‹#›</a:t>
            </a:fld>
            <a:endParaRPr lang="en-US"/>
          </a:p>
        </p:txBody>
      </p:sp>
    </p:spTree>
    <p:extLst>
      <p:ext uri="{BB962C8B-B14F-4D97-AF65-F5344CB8AC3E}">
        <p14:creationId xmlns:p14="http://schemas.microsoft.com/office/powerpoint/2010/main" val="37111547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BB3AC1-31BD-4489-AD65-1880DF521EC4}" type="slidenum">
              <a:rPr lang="en-US" smtClean="0"/>
              <a:t>2</a:t>
            </a:fld>
            <a:endParaRPr lang="en-US"/>
          </a:p>
        </p:txBody>
      </p:sp>
    </p:spTree>
    <p:extLst>
      <p:ext uri="{BB962C8B-B14F-4D97-AF65-F5344CB8AC3E}">
        <p14:creationId xmlns:p14="http://schemas.microsoft.com/office/powerpoint/2010/main" val="3333523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04DA77-0714-4226-8456-DE0FB00C8765}"/>
              </a:ext>
            </a:extLst>
          </p:cNvPr>
          <p:cNvSpPr>
            <a:spLocks noGrp="1"/>
          </p:cNvSpPr>
          <p:nvPr>
            <p:ph type="dt" sz="half" idx="10"/>
          </p:nvPr>
        </p:nvSpPr>
        <p:spPr/>
        <p:txBody>
          <a:bodyPr/>
          <a:lstStyle/>
          <a:p>
            <a:fld id="{E69B9EE9-F3BF-4B40-83E7-C9BC68FDDB0E}" type="datetimeFigureOut">
              <a:rPr lang="en-US" smtClean="0"/>
              <a:t>7/7/2022</a:t>
            </a:fld>
            <a:endParaRPr lang="en-US"/>
          </a:p>
        </p:txBody>
      </p:sp>
      <p:sp>
        <p:nvSpPr>
          <p:cNvPr id="3" name="Footer Placeholder 2">
            <a:extLst>
              <a:ext uri="{FF2B5EF4-FFF2-40B4-BE49-F238E27FC236}">
                <a16:creationId xmlns:a16="http://schemas.microsoft.com/office/drawing/2014/main" id="{548689CE-C57C-4CCE-B5D7-91A284CB198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40DF66-3D9B-4E31-B419-8D199F946398}"/>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2464966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0A372-E784-4489-91B1-EB5F9893BA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E1B435-934F-44C4-8F1B-EC379BCB0879}"/>
              </a:ext>
            </a:extLst>
          </p:cNvPr>
          <p:cNvSpPr>
            <a:spLocks noGrp="1"/>
          </p:cNvSpPr>
          <p:nvPr>
            <p:ph type="dt" sz="half" idx="10"/>
          </p:nvPr>
        </p:nvSpPr>
        <p:spPr/>
        <p:txBody>
          <a:bodyPr/>
          <a:lstStyle/>
          <a:p>
            <a:fld id="{E69B9EE9-F3BF-4B40-83E7-C9BC68FDDB0E}" type="datetimeFigureOut">
              <a:rPr lang="en-US" smtClean="0"/>
              <a:t>7/7/2022</a:t>
            </a:fld>
            <a:endParaRPr lang="en-US"/>
          </a:p>
        </p:txBody>
      </p:sp>
      <p:sp>
        <p:nvSpPr>
          <p:cNvPr id="4" name="Footer Placeholder 3">
            <a:extLst>
              <a:ext uri="{FF2B5EF4-FFF2-40B4-BE49-F238E27FC236}">
                <a16:creationId xmlns:a16="http://schemas.microsoft.com/office/drawing/2014/main" id="{7D9BAE6C-C81A-448F-810E-8201A0E7DD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98452A-D52B-4D53-AA70-42F3E1B91326}"/>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2623287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6A006-59DD-41EF-BB59-5CF0A5B0F3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7CF5D0-5E86-4B07-82F0-4706674B4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32F55C-8EFE-4A66-9DB3-D0CB88777B6B}"/>
              </a:ext>
            </a:extLst>
          </p:cNvPr>
          <p:cNvSpPr>
            <a:spLocks noGrp="1"/>
          </p:cNvSpPr>
          <p:nvPr>
            <p:ph type="dt" sz="half" idx="10"/>
          </p:nvPr>
        </p:nvSpPr>
        <p:spPr/>
        <p:txBody>
          <a:bodyPr/>
          <a:lstStyle/>
          <a:p>
            <a:fld id="{E69B9EE9-F3BF-4B40-83E7-C9BC68FDDB0E}" type="datetimeFigureOut">
              <a:rPr lang="en-US" smtClean="0"/>
              <a:t>7/7/2022</a:t>
            </a:fld>
            <a:endParaRPr lang="en-US"/>
          </a:p>
        </p:txBody>
      </p:sp>
      <p:sp>
        <p:nvSpPr>
          <p:cNvPr id="5" name="Footer Placeholder 4">
            <a:extLst>
              <a:ext uri="{FF2B5EF4-FFF2-40B4-BE49-F238E27FC236}">
                <a16:creationId xmlns:a16="http://schemas.microsoft.com/office/drawing/2014/main" id="{B3E38045-8612-4FFC-BF9F-64FB98C8EF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615B52-8190-4B2D-852C-B23A268AE49F}"/>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1637402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2C063-6317-449C-A341-883F2682D4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53C2C5-1069-41AD-AB8E-A272B5F74D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335F9C6-7A1E-4BB1-8382-AF2048FA93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2CF1DA-3491-456F-B971-C43EFCD2163E}"/>
              </a:ext>
            </a:extLst>
          </p:cNvPr>
          <p:cNvSpPr>
            <a:spLocks noGrp="1"/>
          </p:cNvSpPr>
          <p:nvPr>
            <p:ph type="dt" sz="half" idx="10"/>
          </p:nvPr>
        </p:nvSpPr>
        <p:spPr/>
        <p:txBody>
          <a:bodyPr/>
          <a:lstStyle/>
          <a:p>
            <a:fld id="{E69B9EE9-F3BF-4B40-83E7-C9BC68FDDB0E}" type="datetimeFigureOut">
              <a:rPr lang="en-US" smtClean="0"/>
              <a:t>7/7/2022</a:t>
            </a:fld>
            <a:endParaRPr lang="en-US"/>
          </a:p>
        </p:txBody>
      </p:sp>
      <p:sp>
        <p:nvSpPr>
          <p:cNvPr id="6" name="Footer Placeholder 5">
            <a:extLst>
              <a:ext uri="{FF2B5EF4-FFF2-40B4-BE49-F238E27FC236}">
                <a16:creationId xmlns:a16="http://schemas.microsoft.com/office/drawing/2014/main" id="{A2D613E6-C32A-4783-9219-260167E50D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F57CA7-22C9-4637-98D5-45CB81C4CD6F}"/>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1804034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5C8BC-CF44-4FCD-ACB9-6C06E1FD0D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E26985-A785-4717-80AD-9B8D8F5B85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5A630-F12E-492E-A3AD-AE8A23606B49}"/>
              </a:ext>
            </a:extLst>
          </p:cNvPr>
          <p:cNvSpPr>
            <a:spLocks noGrp="1"/>
          </p:cNvSpPr>
          <p:nvPr>
            <p:ph type="dt" sz="half" idx="10"/>
          </p:nvPr>
        </p:nvSpPr>
        <p:spPr/>
        <p:txBody>
          <a:bodyPr/>
          <a:lstStyle/>
          <a:p>
            <a:fld id="{E69B9EE9-F3BF-4B40-83E7-C9BC68FDDB0E}" type="datetimeFigureOut">
              <a:rPr lang="en-US" smtClean="0"/>
              <a:t>7/7/2022</a:t>
            </a:fld>
            <a:endParaRPr lang="en-US"/>
          </a:p>
        </p:txBody>
      </p:sp>
      <p:sp>
        <p:nvSpPr>
          <p:cNvPr id="5" name="Footer Placeholder 4">
            <a:extLst>
              <a:ext uri="{FF2B5EF4-FFF2-40B4-BE49-F238E27FC236}">
                <a16:creationId xmlns:a16="http://schemas.microsoft.com/office/drawing/2014/main" id="{7F5C2166-B6AA-4084-B4D7-069DDC982D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20EA2-78ED-4391-B2FB-25000FDBCAA6}"/>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4275132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F1648-7584-4AEA-8C77-7809A781D6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69EACA-EA18-4330-8E00-A6EE638C59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741BCD-3A1F-4F81-8567-C86538D045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ECD319-65C0-4D9E-8CC8-C9F4B7BAB83C}"/>
              </a:ext>
            </a:extLst>
          </p:cNvPr>
          <p:cNvSpPr>
            <a:spLocks noGrp="1"/>
          </p:cNvSpPr>
          <p:nvPr>
            <p:ph type="dt" sz="half" idx="10"/>
          </p:nvPr>
        </p:nvSpPr>
        <p:spPr/>
        <p:txBody>
          <a:bodyPr/>
          <a:lstStyle/>
          <a:p>
            <a:fld id="{E69B9EE9-F3BF-4B40-83E7-C9BC68FDDB0E}" type="datetimeFigureOut">
              <a:rPr lang="en-US" smtClean="0"/>
              <a:t>7/7/2022</a:t>
            </a:fld>
            <a:endParaRPr lang="en-US"/>
          </a:p>
        </p:txBody>
      </p:sp>
      <p:sp>
        <p:nvSpPr>
          <p:cNvPr id="6" name="Footer Placeholder 5">
            <a:extLst>
              <a:ext uri="{FF2B5EF4-FFF2-40B4-BE49-F238E27FC236}">
                <a16:creationId xmlns:a16="http://schemas.microsoft.com/office/drawing/2014/main" id="{13AF69DE-49A0-40DA-9375-B38039E456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4ADCBC-3C3A-4256-87D5-D0D9AF50D871}"/>
              </a:ext>
            </a:extLst>
          </p:cNvPr>
          <p:cNvSpPr>
            <a:spLocks noGrp="1"/>
          </p:cNvSpPr>
          <p:nvPr>
            <p:ph type="sldNum" sz="quarter" idx="12"/>
          </p:nvPr>
        </p:nvSpPr>
        <p:spPr/>
        <p:txBody>
          <a:bodyPr/>
          <a:lstStyle/>
          <a:p>
            <a:fld id="{17F55963-6440-4C45-BA09-4E6A99D1BBE0}" type="slidenum">
              <a:rPr lang="en-US" smtClean="0"/>
              <a:t>‹#›</a:t>
            </a:fld>
            <a:endParaRPr lang="en-US"/>
          </a:p>
        </p:txBody>
      </p:sp>
    </p:spTree>
    <p:extLst>
      <p:ext uri="{BB962C8B-B14F-4D97-AF65-F5344CB8AC3E}">
        <p14:creationId xmlns:p14="http://schemas.microsoft.com/office/powerpoint/2010/main" val="386623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 name="9Slide.vn - 2019">
            <a:extLst>
              <a:ext uri="{FF2B5EF4-FFF2-40B4-BE49-F238E27FC236}">
                <a16:creationId xmlns:a16="http://schemas.microsoft.com/office/drawing/2014/main" id="{FE922A83-4E49-4FD7-BEC2-D933775F8304}"/>
              </a:ext>
            </a:extLst>
          </p:cNvPr>
          <p:cNvSpPr txBox="1"/>
          <p:nvPr userDrawn="1"/>
        </p:nvSpPr>
        <p:spPr>
          <a:xfrm>
            <a:off x="0" y="-712232"/>
            <a:ext cx="12192000" cy="369332"/>
          </a:xfrm>
          <a:prstGeom prst="rect">
            <a:avLst/>
          </a:prstGeom>
          <a:noFill/>
        </p:spPr>
        <p:txBody>
          <a:bodyPr vert="horz" wrap="none" lIns="0" tIns="0" rIns="0" bIns="0" rtlCol="0">
            <a:spAutoFit/>
          </a:bodyPr>
          <a:lstStyle/>
          <a:p>
            <a:pPr algn="ctr"/>
            <a:r>
              <a:rPr lang="en-US" sz="2400">
                <a:solidFill>
                  <a:srgbClr val="D7D7D7"/>
                </a:solidFill>
              </a:rPr>
              <a:t>www.9slide.vn</a:t>
            </a:r>
          </a:p>
        </p:txBody>
      </p:sp>
      <p:sp>
        <p:nvSpPr>
          <p:cNvPr id="2" name="Title Placeholder 1">
            <a:extLst>
              <a:ext uri="{FF2B5EF4-FFF2-40B4-BE49-F238E27FC236}">
                <a16:creationId xmlns:a16="http://schemas.microsoft.com/office/drawing/2014/main" id="{76CB0E7E-7BDA-4369-B06E-95E5B313A5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F2DE87-7D95-4722-9EE5-248D158C7F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D0A038-BC78-4ECC-BEFF-CCB515E484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9B9EE9-F3BF-4B40-83E7-C9BC68FDDB0E}" type="datetimeFigureOut">
              <a:rPr lang="en-US" smtClean="0"/>
              <a:t>7/7/2022</a:t>
            </a:fld>
            <a:endParaRPr lang="en-US"/>
          </a:p>
        </p:txBody>
      </p:sp>
      <p:sp>
        <p:nvSpPr>
          <p:cNvPr id="5" name="Footer Placeholder 4">
            <a:extLst>
              <a:ext uri="{FF2B5EF4-FFF2-40B4-BE49-F238E27FC236}">
                <a16:creationId xmlns:a16="http://schemas.microsoft.com/office/drawing/2014/main" id="{50ECDB14-4F91-4B5C-8ACA-1B5E7E69B7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B30118F-80C4-4861-A4D3-A50D382E7D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F55963-6440-4C45-BA09-4E6A99D1BBE0}" type="slidenum">
              <a:rPr lang="en-US" smtClean="0"/>
              <a:t>‹#›</a:t>
            </a:fld>
            <a:endParaRPr lang="en-US"/>
          </a:p>
        </p:txBody>
      </p:sp>
      <p:sp>
        <p:nvSpPr>
          <p:cNvPr id="7" name="Oval 6">
            <a:extLst>
              <a:ext uri="{FF2B5EF4-FFF2-40B4-BE49-F238E27FC236}">
                <a16:creationId xmlns:a16="http://schemas.microsoft.com/office/drawing/2014/main" id="{38D51644-545E-44E3-BC6E-2AD8AC8B2625}"/>
              </a:ext>
            </a:extLst>
          </p:cNvPr>
          <p:cNvSpPr/>
          <p:nvPr userDrawn="1"/>
        </p:nvSpPr>
        <p:spPr>
          <a:xfrm>
            <a:off x="-23164800" y="-13030200"/>
            <a:ext cx="395021" cy="39502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C1B1CA3B-4E43-438A-9AA3-C4D817313CF4}"/>
              </a:ext>
            </a:extLst>
          </p:cNvPr>
          <p:cNvSpPr/>
          <p:nvPr userDrawn="1"/>
        </p:nvSpPr>
        <p:spPr>
          <a:xfrm>
            <a:off x="34961779" y="-13030200"/>
            <a:ext cx="395021" cy="39502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3004496-AE44-4F53-BEA8-30179F68F210}"/>
              </a:ext>
            </a:extLst>
          </p:cNvPr>
          <p:cNvSpPr/>
          <p:nvPr userDrawn="1"/>
        </p:nvSpPr>
        <p:spPr>
          <a:xfrm>
            <a:off x="34961779" y="19493179"/>
            <a:ext cx="395021" cy="39502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4C10C7B-BAE9-4433-8761-500EAC3C28A0}"/>
              </a:ext>
            </a:extLst>
          </p:cNvPr>
          <p:cNvSpPr/>
          <p:nvPr userDrawn="1"/>
        </p:nvSpPr>
        <p:spPr>
          <a:xfrm>
            <a:off x="-23164800" y="19493179"/>
            <a:ext cx="395021" cy="39502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CD0CE00B-B040-4546-AF5D-EEF96AA126B0}"/>
              </a:ext>
            </a:extLst>
          </p:cNvPr>
          <p:cNvGrpSpPr>
            <a:grpSpLocks noGrp="1" noSelect="1" noRot="1" noMove="1" noResize="1"/>
          </p:cNvGrpSpPr>
          <p:nvPr userDrawn="1">
            <p:custDataLst>
              <p:tags r:id="rId8"/>
            </p:custDataLst>
          </p:nvPr>
        </p:nvGrpSpPr>
        <p:grpSpPr>
          <a:xfrm>
            <a:off x="-2202100" y="-2224223"/>
            <a:ext cx="16596200" cy="11284323"/>
            <a:chOff x="-2202100" y="-2224223"/>
            <a:chExt cx="16596200" cy="11284323"/>
          </a:xfrm>
        </p:grpSpPr>
        <p:sp>
          <p:nvSpPr>
            <p:cNvPr id="12" name="Rectangle 11">
              <a:extLst>
                <a:ext uri="{FF2B5EF4-FFF2-40B4-BE49-F238E27FC236}">
                  <a16:creationId xmlns:a16="http://schemas.microsoft.com/office/drawing/2014/main" id="{AA423BDB-6737-4700-9989-01683A4147DA}"/>
                </a:ext>
              </a:extLst>
            </p:cNvPr>
            <p:cNvSpPr/>
            <p:nvPr/>
          </p:nvSpPr>
          <p:spPr>
            <a:xfrm>
              <a:off x="4851540" y="8494776"/>
              <a:ext cx="2488920" cy="565324"/>
            </a:xfrm>
            <a:prstGeom prst="rect">
              <a:avLst/>
            </a:prstGeom>
            <a:noFill/>
            <a:ln w="2159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TextBox 12">
              <a:extLst>
                <a:ext uri="{FF2B5EF4-FFF2-40B4-BE49-F238E27FC236}">
                  <a16:creationId xmlns:a16="http://schemas.microsoft.com/office/drawing/2014/main" id="{391E50D3-44ED-477F-84FB-1E24BC65ED8F}"/>
                </a:ext>
              </a:extLst>
            </p:cNvPr>
            <p:cNvSpPr txBox="1"/>
            <p:nvPr/>
          </p:nvSpPr>
          <p:spPr>
            <a:xfrm>
              <a:off x="5006988" y="8647176"/>
              <a:ext cx="2178025" cy="260524"/>
            </a:xfrm>
            <a:custGeom>
              <a:avLst/>
              <a:gdLst/>
              <a:ahLst/>
              <a:cxnLst/>
              <a:rect l="l" t="t" r="r" b="b"/>
              <a:pathLst>
                <a:path w="2178025" h="260524">
                  <a:moveTo>
                    <a:pt x="1807648" y="222182"/>
                  </a:moveTo>
                  <a:cubicBezTo>
                    <a:pt x="1814010" y="222182"/>
                    <a:pt x="1818838" y="223968"/>
                    <a:pt x="1822130" y="227540"/>
                  </a:cubicBezTo>
                  <a:cubicBezTo>
                    <a:pt x="1825423" y="231111"/>
                    <a:pt x="1827070" y="235576"/>
                    <a:pt x="1827070" y="240934"/>
                  </a:cubicBezTo>
                  <a:cubicBezTo>
                    <a:pt x="1827070" y="246069"/>
                    <a:pt x="1825423" y="250366"/>
                    <a:pt x="1822130" y="253826"/>
                  </a:cubicBezTo>
                  <a:cubicBezTo>
                    <a:pt x="1818838" y="257287"/>
                    <a:pt x="1814010" y="259017"/>
                    <a:pt x="1807648" y="259017"/>
                  </a:cubicBezTo>
                  <a:cubicBezTo>
                    <a:pt x="1801285" y="259017"/>
                    <a:pt x="1796513" y="257287"/>
                    <a:pt x="1793332" y="253826"/>
                  </a:cubicBezTo>
                  <a:cubicBezTo>
                    <a:pt x="1790151" y="250366"/>
                    <a:pt x="1788560" y="246069"/>
                    <a:pt x="1788560" y="240934"/>
                  </a:cubicBezTo>
                  <a:cubicBezTo>
                    <a:pt x="1788560" y="235576"/>
                    <a:pt x="1790151" y="231111"/>
                    <a:pt x="1793332" y="227540"/>
                  </a:cubicBezTo>
                  <a:cubicBezTo>
                    <a:pt x="1796513" y="223968"/>
                    <a:pt x="1801285" y="222182"/>
                    <a:pt x="1807648" y="222182"/>
                  </a:cubicBezTo>
                  <a:close/>
                  <a:moveTo>
                    <a:pt x="807523" y="222182"/>
                  </a:moveTo>
                  <a:cubicBezTo>
                    <a:pt x="813885" y="222182"/>
                    <a:pt x="818713" y="223968"/>
                    <a:pt x="822005" y="227540"/>
                  </a:cubicBezTo>
                  <a:cubicBezTo>
                    <a:pt x="825298" y="231111"/>
                    <a:pt x="826945" y="235576"/>
                    <a:pt x="826945" y="240934"/>
                  </a:cubicBezTo>
                  <a:cubicBezTo>
                    <a:pt x="826945" y="246069"/>
                    <a:pt x="825298" y="250366"/>
                    <a:pt x="822005" y="253826"/>
                  </a:cubicBezTo>
                  <a:cubicBezTo>
                    <a:pt x="818713" y="257287"/>
                    <a:pt x="813885" y="259017"/>
                    <a:pt x="807523" y="259017"/>
                  </a:cubicBezTo>
                  <a:cubicBezTo>
                    <a:pt x="801160" y="259017"/>
                    <a:pt x="796388" y="257287"/>
                    <a:pt x="793207" y="253826"/>
                  </a:cubicBezTo>
                  <a:cubicBezTo>
                    <a:pt x="790026" y="250366"/>
                    <a:pt x="788435" y="246069"/>
                    <a:pt x="788435" y="240934"/>
                  </a:cubicBezTo>
                  <a:cubicBezTo>
                    <a:pt x="788435" y="235576"/>
                    <a:pt x="790026" y="231111"/>
                    <a:pt x="793207" y="227540"/>
                  </a:cubicBezTo>
                  <a:cubicBezTo>
                    <a:pt x="796388" y="223968"/>
                    <a:pt x="801160" y="222182"/>
                    <a:pt x="807523" y="222182"/>
                  </a:cubicBezTo>
                  <a:close/>
                  <a:moveTo>
                    <a:pt x="1488076" y="98952"/>
                  </a:moveTo>
                  <a:cubicBezTo>
                    <a:pt x="1472896" y="98952"/>
                    <a:pt x="1461064" y="104812"/>
                    <a:pt x="1452581" y="116532"/>
                  </a:cubicBezTo>
                  <a:cubicBezTo>
                    <a:pt x="1444098" y="128253"/>
                    <a:pt x="1439856" y="145610"/>
                    <a:pt x="1439856" y="168604"/>
                  </a:cubicBezTo>
                  <a:cubicBezTo>
                    <a:pt x="1439856" y="189142"/>
                    <a:pt x="1444098" y="205215"/>
                    <a:pt x="1452581" y="216824"/>
                  </a:cubicBezTo>
                  <a:cubicBezTo>
                    <a:pt x="1461064" y="228433"/>
                    <a:pt x="1472784" y="234237"/>
                    <a:pt x="1487741" y="234237"/>
                  </a:cubicBezTo>
                  <a:cubicBezTo>
                    <a:pt x="1507387" y="234237"/>
                    <a:pt x="1521730" y="225419"/>
                    <a:pt x="1530771" y="207783"/>
                  </a:cubicBezTo>
                  <a:lnTo>
                    <a:pt x="1530771" y="124569"/>
                  </a:lnTo>
                  <a:cubicBezTo>
                    <a:pt x="1521507" y="107491"/>
                    <a:pt x="1507275" y="98952"/>
                    <a:pt x="1488076" y="98952"/>
                  </a:cubicBezTo>
                  <a:close/>
                  <a:moveTo>
                    <a:pt x="1678241" y="98115"/>
                  </a:moveTo>
                  <a:cubicBezTo>
                    <a:pt x="1665740" y="98115"/>
                    <a:pt x="1655248" y="102663"/>
                    <a:pt x="1646764" y="111761"/>
                  </a:cubicBezTo>
                  <a:cubicBezTo>
                    <a:pt x="1638281" y="120858"/>
                    <a:pt x="1633035" y="133610"/>
                    <a:pt x="1631026" y="150019"/>
                  </a:cubicBezTo>
                  <a:lnTo>
                    <a:pt x="1721774" y="150019"/>
                  </a:lnTo>
                  <a:lnTo>
                    <a:pt x="1721774" y="147675"/>
                  </a:lnTo>
                  <a:cubicBezTo>
                    <a:pt x="1720881" y="131936"/>
                    <a:pt x="1716639" y="119742"/>
                    <a:pt x="1709049" y="111091"/>
                  </a:cubicBezTo>
                  <a:cubicBezTo>
                    <a:pt x="1701459" y="102440"/>
                    <a:pt x="1691190" y="98115"/>
                    <a:pt x="1678241" y="98115"/>
                  </a:cubicBezTo>
                  <a:close/>
                  <a:moveTo>
                    <a:pt x="1855700" y="76014"/>
                  </a:moveTo>
                  <a:lnTo>
                    <a:pt x="1887345" y="76014"/>
                  </a:lnTo>
                  <a:lnTo>
                    <a:pt x="1933389" y="215150"/>
                  </a:lnTo>
                  <a:lnTo>
                    <a:pt x="1978260" y="76014"/>
                  </a:lnTo>
                  <a:lnTo>
                    <a:pt x="2009905" y="76014"/>
                  </a:lnTo>
                  <a:lnTo>
                    <a:pt x="1944941" y="257175"/>
                  </a:lnTo>
                  <a:lnTo>
                    <a:pt x="1921334" y="257175"/>
                  </a:lnTo>
                  <a:close/>
                  <a:moveTo>
                    <a:pt x="1333370" y="76014"/>
                  </a:moveTo>
                  <a:lnTo>
                    <a:pt x="1364344" y="76014"/>
                  </a:lnTo>
                  <a:lnTo>
                    <a:pt x="1364344" y="257175"/>
                  </a:lnTo>
                  <a:lnTo>
                    <a:pt x="1333370" y="257175"/>
                  </a:lnTo>
                  <a:close/>
                  <a:moveTo>
                    <a:pt x="514350" y="76014"/>
                  </a:moveTo>
                  <a:lnTo>
                    <a:pt x="545157" y="76014"/>
                  </a:lnTo>
                  <a:lnTo>
                    <a:pt x="580820" y="211634"/>
                  </a:lnTo>
                  <a:lnTo>
                    <a:pt x="623013" y="76014"/>
                  </a:lnTo>
                  <a:lnTo>
                    <a:pt x="647960" y="76014"/>
                  </a:lnTo>
                  <a:lnTo>
                    <a:pt x="690990" y="214480"/>
                  </a:lnTo>
                  <a:lnTo>
                    <a:pt x="725816" y="76014"/>
                  </a:lnTo>
                  <a:lnTo>
                    <a:pt x="756791" y="76014"/>
                  </a:lnTo>
                  <a:lnTo>
                    <a:pt x="704050" y="257175"/>
                  </a:lnTo>
                  <a:lnTo>
                    <a:pt x="678935" y="257175"/>
                  </a:lnTo>
                  <a:lnTo>
                    <a:pt x="634901" y="119881"/>
                  </a:lnTo>
                  <a:lnTo>
                    <a:pt x="592038" y="257175"/>
                  </a:lnTo>
                  <a:lnTo>
                    <a:pt x="566923" y="257175"/>
                  </a:lnTo>
                  <a:close/>
                  <a:moveTo>
                    <a:pt x="257175" y="76014"/>
                  </a:moveTo>
                  <a:lnTo>
                    <a:pt x="287982" y="76014"/>
                  </a:lnTo>
                  <a:lnTo>
                    <a:pt x="323645" y="211634"/>
                  </a:lnTo>
                  <a:lnTo>
                    <a:pt x="365838" y="76014"/>
                  </a:lnTo>
                  <a:lnTo>
                    <a:pt x="390785" y="76014"/>
                  </a:lnTo>
                  <a:lnTo>
                    <a:pt x="433815" y="214480"/>
                  </a:lnTo>
                  <a:lnTo>
                    <a:pt x="468641" y="76014"/>
                  </a:lnTo>
                  <a:lnTo>
                    <a:pt x="499616" y="76014"/>
                  </a:lnTo>
                  <a:lnTo>
                    <a:pt x="446875" y="257175"/>
                  </a:lnTo>
                  <a:lnTo>
                    <a:pt x="421760" y="257175"/>
                  </a:lnTo>
                  <a:lnTo>
                    <a:pt x="377726" y="119881"/>
                  </a:lnTo>
                  <a:lnTo>
                    <a:pt x="334863" y="257175"/>
                  </a:lnTo>
                  <a:lnTo>
                    <a:pt x="309748" y="257175"/>
                  </a:lnTo>
                  <a:close/>
                  <a:moveTo>
                    <a:pt x="0" y="76014"/>
                  </a:moveTo>
                  <a:lnTo>
                    <a:pt x="30807" y="76014"/>
                  </a:lnTo>
                  <a:lnTo>
                    <a:pt x="66470" y="211634"/>
                  </a:lnTo>
                  <a:lnTo>
                    <a:pt x="108663" y="76014"/>
                  </a:lnTo>
                  <a:lnTo>
                    <a:pt x="133610" y="76014"/>
                  </a:lnTo>
                  <a:lnTo>
                    <a:pt x="176640" y="214480"/>
                  </a:lnTo>
                  <a:lnTo>
                    <a:pt x="211466" y="76014"/>
                  </a:lnTo>
                  <a:lnTo>
                    <a:pt x="242441" y="76014"/>
                  </a:lnTo>
                  <a:lnTo>
                    <a:pt x="189700" y="257175"/>
                  </a:lnTo>
                  <a:lnTo>
                    <a:pt x="164585" y="257175"/>
                  </a:lnTo>
                  <a:lnTo>
                    <a:pt x="120551" y="119881"/>
                  </a:lnTo>
                  <a:lnTo>
                    <a:pt x="77688" y="257175"/>
                  </a:lnTo>
                  <a:lnTo>
                    <a:pt x="52573" y="257175"/>
                  </a:lnTo>
                  <a:close/>
                  <a:moveTo>
                    <a:pt x="2120094" y="72666"/>
                  </a:moveTo>
                  <a:cubicBezTo>
                    <a:pt x="2158380" y="72666"/>
                    <a:pt x="2177690" y="94264"/>
                    <a:pt x="2178025" y="137461"/>
                  </a:cubicBezTo>
                  <a:lnTo>
                    <a:pt x="2178025" y="257175"/>
                  </a:lnTo>
                  <a:lnTo>
                    <a:pt x="2147050" y="257175"/>
                  </a:lnTo>
                  <a:lnTo>
                    <a:pt x="2147050" y="137294"/>
                  </a:lnTo>
                  <a:cubicBezTo>
                    <a:pt x="2146938" y="124234"/>
                    <a:pt x="2143953" y="114579"/>
                    <a:pt x="2138092" y="108328"/>
                  </a:cubicBezTo>
                  <a:cubicBezTo>
                    <a:pt x="2132232" y="102077"/>
                    <a:pt x="2123107" y="98952"/>
                    <a:pt x="2110717" y="98952"/>
                  </a:cubicBezTo>
                  <a:cubicBezTo>
                    <a:pt x="2100671" y="98952"/>
                    <a:pt x="2091853" y="101631"/>
                    <a:pt x="2084263" y="106989"/>
                  </a:cubicBezTo>
                  <a:cubicBezTo>
                    <a:pt x="2076673" y="112347"/>
                    <a:pt x="2070757" y="119379"/>
                    <a:pt x="2066515" y="128085"/>
                  </a:cubicBezTo>
                  <a:lnTo>
                    <a:pt x="2066515" y="257175"/>
                  </a:lnTo>
                  <a:lnTo>
                    <a:pt x="2035541" y="257175"/>
                  </a:lnTo>
                  <a:lnTo>
                    <a:pt x="2035541" y="76014"/>
                  </a:lnTo>
                  <a:lnTo>
                    <a:pt x="2064841" y="76014"/>
                  </a:lnTo>
                  <a:lnTo>
                    <a:pt x="2065846" y="98785"/>
                  </a:lnTo>
                  <a:cubicBezTo>
                    <a:pt x="2079687" y="81372"/>
                    <a:pt x="2097769" y="72666"/>
                    <a:pt x="2120094" y="72666"/>
                  </a:cubicBezTo>
                  <a:close/>
                  <a:moveTo>
                    <a:pt x="1678241" y="72666"/>
                  </a:moveTo>
                  <a:cubicBezTo>
                    <a:pt x="1701794" y="72666"/>
                    <a:pt x="1720099" y="80423"/>
                    <a:pt x="1733159" y="95938"/>
                  </a:cubicBezTo>
                  <a:cubicBezTo>
                    <a:pt x="1746219" y="111454"/>
                    <a:pt x="1752749" y="133666"/>
                    <a:pt x="1752749" y="162576"/>
                  </a:cubicBezTo>
                  <a:lnTo>
                    <a:pt x="1752749" y="175468"/>
                  </a:lnTo>
                  <a:lnTo>
                    <a:pt x="1630021" y="175468"/>
                  </a:lnTo>
                  <a:cubicBezTo>
                    <a:pt x="1630468" y="193328"/>
                    <a:pt x="1635686" y="207755"/>
                    <a:pt x="1645676" y="218749"/>
                  </a:cubicBezTo>
                  <a:cubicBezTo>
                    <a:pt x="1655666" y="229744"/>
                    <a:pt x="1668363" y="235241"/>
                    <a:pt x="1683767" y="235241"/>
                  </a:cubicBezTo>
                  <a:cubicBezTo>
                    <a:pt x="1694706" y="235241"/>
                    <a:pt x="1703970" y="233009"/>
                    <a:pt x="1711560" y="228544"/>
                  </a:cubicBezTo>
                  <a:cubicBezTo>
                    <a:pt x="1719151" y="224079"/>
                    <a:pt x="1725792" y="218163"/>
                    <a:pt x="1731485" y="210796"/>
                  </a:cubicBezTo>
                  <a:lnTo>
                    <a:pt x="1750405" y="225530"/>
                  </a:lnTo>
                  <a:cubicBezTo>
                    <a:pt x="1735224" y="248859"/>
                    <a:pt x="1712453" y="260524"/>
                    <a:pt x="1682092" y="260524"/>
                  </a:cubicBezTo>
                  <a:cubicBezTo>
                    <a:pt x="1657536" y="260524"/>
                    <a:pt x="1637556" y="252459"/>
                    <a:pt x="1622152" y="236330"/>
                  </a:cubicBezTo>
                  <a:cubicBezTo>
                    <a:pt x="1606748" y="220201"/>
                    <a:pt x="1599046" y="198630"/>
                    <a:pt x="1599046" y="171617"/>
                  </a:cubicBezTo>
                  <a:lnTo>
                    <a:pt x="1599046" y="165925"/>
                  </a:lnTo>
                  <a:cubicBezTo>
                    <a:pt x="1599046" y="147954"/>
                    <a:pt x="1602479" y="131908"/>
                    <a:pt x="1609343" y="117788"/>
                  </a:cubicBezTo>
                  <a:cubicBezTo>
                    <a:pt x="1616208" y="103668"/>
                    <a:pt x="1625807" y="92618"/>
                    <a:pt x="1638142" y="84637"/>
                  </a:cubicBezTo>
                  <a:cubicBezTo>
                    <a:pt x="1650476" y="76656"/>
                    <a:pt x="1663842" y="72666"/>
                    <a:pt x="1678241" y="72666"/>
                  </a:cubicBezTo>
                  <a:close/>
                  <a:moveTo>
                    <a:pt x="1129624" y="72666"/>
                  </a:moveTo>
                  <a:cubicBezTo>
                    <a:pt x="1150162" y="72666"/>
                    <a:pt x="1166822" y="77968"/>
                    <a:pt x="1179602" y="88572"/>
                  </a:cubicBezTo>
                  <a:cubicBezTo>
                    <a:pt x="1192383" y="99175"/>
                    <a:pt x="1198773" y="112737"/>
                    <a:pt x="1198773" y="129257"/>
                  </a:cubicBezTo>
                  <a:lnTo>
                    <a:pt x="1167631" y="129257"/>
                  </a:lnTo>
                  <a:cubicBezTo>
                    <a:pt x="1167631" y="120774"/>
                    <a:pt x="1164031" y="113463"/>
                    <a:pt x="1156831" y="107324"/>
                  </a:cubicBezTo>
                  <a:cubicBezTo>
                    <a:pt x="1149632" y="101185"/>
                    <a:pt x="1140563" y="98115"/>
                    <a:pt x="1129624" y="98115"/>
                  </a:cubicBezTo>
                  <a:cubicBezTo>
                    <a:pt x="1118350" y="98115"/>
                    <a:pt x="1109532" y="100571"/>
                    <a:pt x="1103170" y="105482"/>
                  </a:cubicBezTo>
                  <a:cubicBezTo>
                    <a:pt x="1096807" y="110393"/>
                    <a:pt x="1093626" y="116811"/>
                    <a:pt x="1093626" y="124737"/>
                  </a:cubicBezTo>
                  <a:cubicBezTo>
                    <a:pt x="1093626" y="132215"/>
                    <a:pt x="1096584" y="137852"/>
                    <a:pt x="1102500" y="141647"/>
                  </a:cubicBezTo>
                  <a:cubicBezTo>
                    <a:pt x="1108416" y="145442"/>
                    <a:pt x="1119104" y="149070"/>
                    <a:pt x="1134563" y="152530"/>
                  </a:cubicBezTo>
                  <a:cubicBezTo>
                    <a:pt x="1150023" y="155990"/>
                    <a:pt x="1162552" y="160120"/>
                    <a:pt x="1172151" y="164920"/>
                  </a:cubicBezTo>
                  <a:cubicBezTo>
                    <a:pt x="1181751" y="169720"/>
                    <a:pt x="1188867" y="175496"/>
                    <a:pt x="1193499" y="182249"/>
                  </a:cubicBezTo>
                  <a:cubicBezTo>
                    <a:pt x="1198131" y="189002"/>
                    <a:pt x="1200447" y="197234"/>
                    <a:pt x="1200447" y="206945"/>
                  </a:cubicBezTo>
                  <a:cubicBezTo>
                    <a:pt x="1200447" y="223131"/>
                    <a:pt x="1193973" y="236107"/>
                    <a:pt x="1181025" y="245873"/>
                  </a:cubicBezTo>
                  <a:cubicBezTo>
                    <a:pt x="1168077" y="255640"/>
                    <a:pt x="1151278" y="260524"/>
                    <a:pt x="1130628" y="260524"/>
                  </a:cubicBezTo>
                  <a:cubicBezTo>
                    <a:pt x="1116118" y="260524"/>
                    <a:pt x="1103281" y="257956"/>
                    <a:pt x="1092119" y="252822"/>
                  </a:cubicBezTo>
                  <a:cubicBezTo>
                    <a:pt x="1080957" y="247687"/>
                    <a:pt x="1072223" y="240516"/>
                    <a:pt x="1065916" y="231307"/>
                  </a:cubicBezTo>
                  <a:cubicBezTo>
                    <a:pt x="1059610" y="222098"/>
                    <a:pt x="1056456" y="212136"/>
                    <a:pt x="1056456" y="201420"/>
                  </a:cubicBezTo>
                  <a:lnTo>
                    <a:pt x="1087431" y="201420"/>
                  </a:lnTo>
                  <a:cubicBezTo>
                    <a:pt x="1087989" y="211801"/>
                    <a:pt x="1092147" y="220033"/>
                    <a:pt x="1099905" y="226116"/>
                  </a:cubicBezTo>
                  <a:cubicBezTo>
                    <a:pt x="1107662" y="232200"/>
                    <a:pt x="1117904" y="235241"/>
                    <a:pt x="1130628" y="235241"/>
                  </a:cubicBezTo>
                  <a:cubicBezTo>
                    <a:pt x="1142349" y="235241"/>
                    <a:pt x="1151753" y="232869"/>
                    <a:pt x="1158841" y="228126"/>
                  </a:cubicBezTo>
                  <a:cubicBezTo>
                    <a:pt x="1165929" y="223382"/>
                    <a:pt x="1169473" y="217047"/>
                    <a:pt x="1169473" y="209122"/>
                  </a:cubicBezTo>
                  <a:cubicBezTo>
                    <a:pt x="1169473" y="200751"/>
                    <a:pt x="1166319" y="194249"/>
                    <a:pt x="1160013" y="189616"/>
                  </a:cubicBezTo>
                  <a:cubicBezTo>
                    <a:pt x="1153706" y="184984"/>
                    <a:pt x="1142711" y="180994"/>
                    <a:pt x="1127029" y="177645"/>
                  </a:cubicBezTo>
                  <a:cubicBezTo>
                    <a:pt x="1111346" y="174296"/>
                    <a:pt x="1098900" y="170278"/>
                    <a:pt x="1089691" y="165590"/>
                  </a:cubicBezTo>
                  <a:cubicBezTo>
                    <a:pt x="1080483" y="160902"/>
                    <a:pt x="1073674" y="155321"/>
                    <a:pt x="1069265" y="148847"/>
                  </a:cubicBezTo>
                  <a:cubicBezTo>
                    <a:pt x="1064856" y="142373"/>
                    <a:pt x="1062651" y="134671"/>
                    <a:pt x="1062651" y="125741"/>
                  </a:cubicBezTo>
                  <a:cubicBezTo>
                    <a:pt x="1062651" y="110896"/>
                    <a:pt x="1068930" y="98338"/>
                    <a:pt x="1081487" y="88069"/>
                  </a:cubicBezTo>
                  <a:cubicBezTo>
                    <a:pt x="1094045" y="77800"/>
                    <a:pt x="1110090" y="72666"/>
                    <a:pt x="1129624" y="72666"/>
                  </a:cubicBezTo>
                  <a:close/>
                  <a:moveTo>
                    <a:pt x="942472" y="35831"/>
                  </a:moveTo>
                  <a:cubicBezTo>
                    <a:pt x="928855" y="35831"/>
                    <a:pt x="917916" y="41049"/>
                    <a:pt x="909656" y="51485"/>
                  </a:cubicBezTo>
                  <a:cubicBezTo>
                    <a:pt x="901396" y="61922"/>
                    <a:pt x="897266" y="75679"/>
                    <a:pt x="897266" y="92757"/>
                  </a:cubicBezTo>
                  <a:cubicBezTo>
                    <a:pt x="897266" y="109389"/>
                    <a:pt x="901256" y="123090"/>
                    <a:pt x="909237" y="133862"/>
                  </a:cubicBezTo>
                  <a:cubicBezTo>
                    <a:pt x="917218" y="144633"/>
                    <a:pt x="927906" y="150019"/>
                    <a:pt x="941300" y="150019"/>
                  </a:cubicBezTo>
                  <a:cubicBezTo>
                    <a:pt x="951681" y="150019"/>
                    <a:pt x="961253" y="146838"/>
                    <a:pt x="970015" y="140475"/>
                  </a:cubicBezTo>
                  <a:cubicBezTo>
                    <a:pt x="978777" y="134113"/>
                    <a:pt x="985168" y="126243"/>
                    <a:pt x="989186" y="116867"/>
                  </a:cubicBezTo>
                  <a:lnTo>
                    <a:pt x="989186" y="104477"/>
                  </a:lnTo>
                  <a:cubicBezTo>
                    <a:pt x="989186" y="84163"/>
                    <a:pt x="984777" y="67643"/>
                    <a:pt x="975959" y="54918"/>
                  </a:cubicBezTo>
                  <a:cubicBezTo>
                    <a:pt x="967141" y="42193"/>
                    <a:pt x="955979" y="35831"/>
                    <a:pt x="942472" y="35831"/>
                  </a:cubicBezTo>
                  <a:close/>
                  <a:moveTo>
                    <a:pt x="1349108" y="10046"/>
                  </a:moveTo>
                  <a:cubicBezTo>
                    <a:pt x="1355136" y="10046"/>
                    <a:pt x="1359712" y="11776"/>
                    <a:pt x="1362837" y="15237"/>
                  </a:cubicBezTo>
                  <a:cubicBezTo>
                    <a:pt x="1365963" y="18697"/>
                    <a:pt x="1367526" y="22938"/>
                    <a:pt x="1367526" y="27961"/>
                  </a:cubicBezTo>
                  <a:cubicBezTo>
                    <a:pt x="1367526" y="32984"/>
                    <a:pt x="1365963" y="37170"/>
                    <a:pt x="1362837" y="40519"/>
                  </a:cubicBezTo>
                  <a:cubicBezTo>
                    <a:pt x="1359712" y="43867"/>
                    <a:pt x="1355136" y="45542"/>
                    <a:pt x="1349108" y="45542"/>
                  </a:cubicBezTo>
                  <a:cubicBezTo>
                    <a:pt x="1343081" y="45542"/>
                    <a:pt x="1338532" y="43867"/>
                    <a:pt x="1335462" y="40519"/>
                  </a:cubicBezTo>
                  <a:cubicBezTo>
                    <a:pt x="1332393" y="37170"/>
                    <a:pt x="1330858" y="32984"/>
                    <a:pt x="1330858" y="27961"/>
                  </a:cubicBezTo>
                  <a:cubicBezTo>
                    <a:pt x="1330858" y="22938"/>
                    <a:pt x="1332393" y="18697"/>
                    <a:pt x="1335462" y="15237"/>
                  </a:cubicBezTo>
                  <a:cubicBezTo>
                    <a:pt x="1338532" y="11776"/>
                    <a:pt x="1343081" y="10046"/>
                    <a:pt x="1349108" y="10046"/>
                  </a:cubicBezTo>
                  <a:close/>
                  <a:moveTo>
                    <a:pt x="942305" y="10046"/>
                  </a:moveTo>
                  <a:cubicBezTo>
                    <a:pt x="966415" y="10046"/>
                    <a:pt x="985419" y="19060"/>
                    <a:pt x="999316" y="37086"/>
                  </a:cubicBezTo>
                  <a:cubicBezTo>
                    <a:pt x="1013212" y="55113"/>
                    <a:pt x="1020161" y="79698"/>
                    <a:pt x="1020161" y="110840"/>
                  </a:cubicBezTo>
                  <a:lnTo>
                    <a:pt x="1020161" y="119881"/>
                  </a:lnTo>
                  <a:cubicBezTo>
                    <a:pt x="1020161" y="167320"/>
                    <a:pt x="1010785" y="201950"/>
                    <a:pt x="992032" y="223772"/>
                  </a:cubicBezTo>
                  <a:cubicBezTo>
                    <a:pt x="973280" y="245594"/>
                    <a:pt x="944984" y="256784"/>
                    <a:pt x="907144" y="257342"/>
                  </a:cubicBezTo>
                  <a:lnTo>
                    <a:pt x="901117" y="257342"/>
                  </a:lnTo>
                  <a:lnTo>
                    <a:pt x="901117" y="231056"/>
                  </a:lnTo>
                  <a:lnTo>
                    <a:pt x="907647" y="231056"/>
                  </a:lnTo>
                  <a:cubicBezTo>
                    <a:pt x="933208" y="230611"/>
                    <a:pt x="952853" y="223956"/>
                    <a:pt x="966583" y="211089"/>
                  </a:cubicBezTo>
                  <a:cubicBezTo>
                    <a:pt x="980312" y="198223"/>
                    <a:pt x="987791" y="177866"/>
                    <a:pt x="989018" y="150019"/>
                  </a:cubicBezTo>
                  <a:cubicBezTo>
                    <a:pt x="982545" y="157721"/>
                    <a:pt x="974815" y="163916"/>
                    <a:pt x="965829" y="168604"/>
                  </a:cubicBezTo>
                  <a:cubicBezTo>
                    <a:pt x="956844" y="173292"/>
                    <a:pt x="946993" y="175636"/>
                    <a:pt x="936278" y="175636"/>
                  </a:cubicBezTo>
                  <a:cubicBezTo>
                    <a:pt x="922213" y="175636"/>
                    <a:pt x="909963" y="172176"/>
                    <a:pt x="899526" y="165255"/>
                  </a:cubicBezTo>
                  <a:cubicBezTo>
                    <a:pt x="889090" y="158335"/>
                    <a:pt x="881025" y="148596"/>
                    <a:pt x="875332" y="136038"/>
                  </a:cubicBezTo>
                  <a:cubicBezTo>
                    <a:pt x="869640" y="123481"/>
                    <a:pt x="866793" y="109612"/>
                    <a:pt x="866793" y="94431"/>
                  </a:cubicBezTo>
                  <a:cubicBezTo>
                    <a:pt x="866793" y="78135"/>
                    <a:pt x="869891" y="63457"/>
                    <a:pt x="876086" y="50397"/>
                  </a:cubicBezTo>
                  <a:cubicBezTo>
                    <a:pt x="882281" y="37338"/>
                    <a:pt x="891071" y="27347"/>
                    <a:pt x="902456" y="20427"/>
                  </a:cubicBezTo>
                  <a:cubicBezTo>
                    <a:pt x="913842" y="13506"/>
                    <a:pt x="927125" y="10046"/>
                    <a:pt x="942305" y="10046"/>
                  </a:cubicBezTo>
                  <a:close/>
                  <a:moveTo>
                    <a:pt x="1530771" y="0"/>
                  </a:moveTo>
                  <a:lnTo>
                    <a:pt x="1561746" y="0"/>
                  </a:lnTo>
                  <a:lnTo>
                    <a:pt x="1561746" y="257175"/>
                  </a:lnTo>
                  <a:lnTo>
                    <a:pt x="1533283" y="257175"/>
                  </a:lnTo>
                  <a:lnTo>
                    <a:pt x="1531776" y="237753"/>
                  </a:lnTo>
                  <a:cubicBezTo>
                    <a:pt x="1519386" y="252933"/>
                    <a:pt x="1502141" y="260524"/>
                    <a:pt x="1480040" y="260524"/>
                  </a:cubicBezTo>
                  <a:cubicBezTo>
                    <a:pt x="1459055" y="260524"/>
                    <a:pt x="1441949" y="251929"/>
                    <a:pt x="1428722" y="234739"/>
                  </a:cubicBezTo>
                  <a:cubicBezTo>
                    <a:pt x="1415495" y="217549"/>
                    <a:pt x="1408881" y="195114"/>
                    <a:pt x="1408881" y="167432"/>
                  </a:cubicBezTo>
                  <a:lnTo>
                    <a:pt x="1408881" y="165088"/>
                  </a:lnTo>
                  <a:cubicBezTo>
                    <a:pt x="1408881" y="137294"/>
                    <a:pt x="1415467" y="114942"/>
                    <a:pt x="1428638" y="98031"/>
                  </a:cubicBezTo>
                  <a:cubicBezTo>
                    <a:pt x="1441809" y="81121"/>
                    <a:pt x="1459055" y="72666"/>
                    <a:pt x="1480375" y="72666"/>
                  </a:cubicBezTo>
                  <a:cubicBezTo>
                    <a:pt x="1501583" y="72666"/>
                    <a:pt x="1518381" y="79921"/>
                    <a:pt x="1530771" y="94431"/>
                  </a:cubicBezTo>
                  <a:close/>
                  <a:moveTo>
                    <a:pt x="1247645" y="0"/>
                  </a:moveTo>
                  <a:lnTo>
                    <a:pt x="1278619" y="0"/>
                  </a:lnTo>
                  <a:lnTo>
                    <a:pt x="1278619" y="257175"/>
                  </a:lnTo>
                  <a:lnTo>
                    <a:pt x="1247645" y="257175"/>
                  </a:lnTo>
                  <a:close/>
                </a:path>
              </a:pathLst>
            </a:custGeom>
            <a:solidFill>
              <a:schemeClr val="bg1">
                <a:lumMod val="7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endParaRPr lang="en-US" sz="2700">
                <a:solidFill>
                  <a:schemeClr val="bg1">
                    <a:lumMod val="75000"/>
                  </a:schemeClr>
                </a:solidFill>
                <a:latin typeface="#9Slide02 Noi dung dai" panose="02000000000000000000" pitchFamily="2" charset="0"/>
                <a:ea typeface="#9Slide02 Noi dung dai" panose="02000000000000000000" pitchFamily="2" charset="0"/>
              </a:endParaRPr>
            </a:p>
          </p:txBody>
        </p:sp>
        <p:sp>
          <p:nvSpPr>
            <p:cNvPr id="14" name="Rectangle 13">
              <a:extLst>
                <a:ext uri="{FF2B5EF4-FFF2-40B4-BE49-F238E27FC236}">
                  <a16:creationId xmlns:a16="http://schemas.microsoft.com/office/drawing/2014/main" id="{52465F73-4B27-4C0F-9B02-510C8E083EB6}"/>
                </a:ext>
              </a:extLst>
            </p:cNvPr>
            <p:cNvSpPr/>
            <p:nvPr/>
          </p:nvSpPr>
          <p:spPr>
            <a:xfrm>
              <a:off x="-2202100" y="-2224223"/>
              <a:ext cx="16596200" cy="112843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18146389"/>
      </p:ext>
    </p:extLst>
  </p:cSld>
  <p:clrMap bg1="lt1" tx1="dk1" bg2="lt2" tx2="dk2" accent1="accent1" accent2="accent2" accent3="accent3" accent4="accent4" accent5="accent5" accent6="accent6" hlink="hlink" folHlink="folHlink"/>
  <p:sldLayoutIdLst>
    <p:sldLayoutId id="2147483655" r:id="rId1"/>
    <p:sldLayoutId id="2147483654" r:id="rId2"/>
    <p:sldLayoutId id="2147483649" r:id="rId3"/>
    <p:sldLayoutId id="2147483657" r:id="rId4"/>
    <p:sldLayoutId id="2147483650" r:id="rId5"/>
    <p:sldLayoutId id="2147483652"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27150BC6-8183-438E-9FC3-E7389576DD78}"/>
              </a:ext>
            </a:extLst>
          </p:cNvPr>
          <p:cNvSpPr txBox="1"/>
          <p:nvPr/>
        </p:nvSpPr>
        <p:spPr>
          <a:xfrm>
            <a:off x="1676400" y="2819400"/>
            <a:ext cx="8915400" cy="923330"/>
          </a:xfrm>
          <a:prstGeom prst="rect">
            <a:avLst/>
          </a:prstGeom>
          <a:noFill/>
        </p:spPr>
        <p:txBody>
          <a:bodyPr wrap="square" lIns="0" tIns="0" rIns="0" bIns="0" rtlCol="0">
            <a:spAutoFit/>
          </a:bodyPr>
          <a:lstStyle/>
          <a:p>
            <a:pPr algn="l"/>
            <a:r>
              <a:rPr lang="en-US" sz="6000" dirty="0">
                <a:solidFill>
                  <a:srgbClr val="154A8D"/>
                </a:solidFill>
                <a:latin typeface="#9Slide02 Tieu de rat dai 02" panose="020B0606020202050201" pitchFamily="34" charset="0"/>
              </a:rPr>
              <a:t>Java</a:t>
            </a:r>
          </a:p>
        </p:txBody>
      </p:sp>
      <p:sp>
        <p:nvSpPr>
          <p:cNvPr id="7" name="TextBox 6">
            <a:extLst>
              <a:ext uri="{FF2B5EF4-FFF2-40B4-BE49-F238E27FC236}">
                <a16:creationId xmlns:a16="http://schemas.microsoft.com/office/drawing/2014/main" id="{57D7E4A7-B4C6-4720-8201-1DA5931A1A87}"/>
              </a:ext>
            </a:extLst>
          </p:cNvPr>
          <p:cNvSpPr txBox="1"/>
          <p:nvPr/>
        </p:nvSpPr>
        <p:spPr>
          <a:xfrm>
            <a:off x="1676400" y="3761780"/>
            <a:ext cx="2895600" cy="261610"/>
          </a:xfrm>
          <a:prstGeom prst="rect">
            <a:avLst/>
          </a:prstGeom>
          <a:noFill/>
        </p:spPr>
        <p:txBody>
          <a:bodyPr wrap="square" lIns="0" tIns="0" rIns="0" bIns="0" rtlCol="0">
            <a:spAutoFit/>
          </a:bodyPr>
          <a:lstStyle/>
          <a:p>
            <a:pPr algn="l"/>
            <a:r>
              <a:rPr lang="en-US" sz="1700" dirty="0" err="1">
                <a:solidFill>
                  <a:srgbClr val="F37422"/>
                </a:solidFill>
              </a:rPr>
              <a:t>Đinh</a:t>
            </a:r>
            <a:r>
              <a:rPr lang="en-US" sz="1700" dirty="0">
                <a:solidFill>
                  <a:srgbClr val="F37422"/>
                </a:solidFill>
              </a:rPr>
              <a:t> </a:t>
            </a:r>
            <a:r>
              <a:rPr lang="en-US" sz="1700" dirty="0" err="1">
                <a:solidFill>
                  <a:srgbClr val="F37422"/>
                </a:solidFill>
              </a:rPr>
              <a:t>Doãn</a:t>
            </a:r>
            <a:r>
              <a:rPr lang="en-US" sz="1700" dirty="0">
                <a:solidFill>
                  <a:srgbClr val="F37422"/>
                </a:solidFill>
              </a:rPr>
              <a:t> Phú</a:t>
            </a:r>
          </a:p>
        </p:txBody>
      </p:sp>
      <p:pic>
        <p:nvPicPr>
          <p:cNvPr id="8" name="Graphic 7">
            <a:extLst>
              <a:ext uri="{FF2B5EF4-FFF2-40B4-BE49-F238E27FC236}">
                <a16:creationId xmlns:a16="http://schemas.microsoft.com/office/drawing/2014/main" id="{E9D76A19-BB08-4BB2-B289-7DDC93C3AE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23872" y="914400"/>
            <a:ext cx="7445124" cy="5029200"/>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spTree>
    <p:extLst>
      <p:ext uri="{BB962C8B-B14F-4D97-AF65-F5344CB8AC3E}">
        <p14:creationId xmlns:p14="http://schemas.microsoft.com/office/powerpoint/2010/main" val="281707951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269602" y="1001464"/>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425025" y="929745"/>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513463" y="1165502"/>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269602" y="1854541"/>
            <a:ext cx="5395964" cy="523220"/>
          </a:xfrm>
          <a:prstGeom prst="rect">
            <a:avLst/>
          </a:prstGeom>
          <a:noFill/>
        </p:spPr>
        <p:txBody>
          <a:bodyPr wrap="none" rtlCol="0">
            <a:spAutoFit/>
          </a:bodyPr>
          <a:lstStyle/>
          <a:p>
            <a:r>
              <a:rPr lang="en-US" sz="2800" b="1">
                <a:latin typeface="Times New Roman" panose="02020603050405020304" pitchFamily="18" charset="0"/>
                <a:cs typeface="Times New Roman" panose="02020603050405020304" pitchFamily="18" charset="0"/>
              </a:rPr>
              <a:t>- Các loại biến trong Java (2 loại):</a:t>
            </a:r>
          </a:p>
        </p:txBody>
      </p:sp>
      <p:sp>
        <p:nvSpPr>
          <p:cNvPr id="19" name="TextBox 18">
            <a:extLst>
              <a:ext uri="{FF2B5EF4-FFF2-40B4-BE49-F238E27FC236}">
                <a16:creationId xmlns:a16="http://schemas.microsoft.com/office/drawing/2014/main" id="{9D497977-51B6-40F1-9085-B17CF660A258}"/>
              </a:ext>
            </a:extLst>
          </p:cNvPr>
          <p:cNvSpPr txBox="1"/>
          <p:nvPr/>
        </p:nvSpPr>
        <p:spPr>
          <a:xfrm>
            <a:off x="1373732" y="2430482"/>
            <a:ext cx="8504338" cy="3970318"/>
          </a:xfrm>
          <a:prstGeom prst="rect">
            <a:avLst/>
          </a:prstGeom>
          <a:noFill/>
        </p:spPr>
        <p:txBody>
          <a:bodyPr wrap="square" rtlCol="0">
            <a:spAutoFit/>
          </a:bodyPr>
          <a:lstStyle/>
          <a:p>
            <a:pPr marL="514350" indent="-514350">
              <a:buFont typeface="+mj-lt"/>
              <a:buAutoNum type="arabicPeriod"/>
            </a:pP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tham</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trị</a:t>
            </a:r>
            <a:r>
              <a:rPr lang="en-US" sz="2800" dirty="0">
                <a:latin typeface="Times New Roman" panose="02020603050405020304" pitchFamily="18" charset="0"/>
                <a:cs typeface="Times New Roman" panose="02020603050405020304" pitchFamily="18" charset="0"/>
              </a:rPr>
              <a:t>: </a:t>
            </a:r>
            <a:r>
              <a:rPr lang="vi-VN" sz="2800" dirty="0">
                <a:latin typeface="Times New Roman" panose="02020603050405020304" pitchFamily="18" charset="0"/>
                <a:cs typeface="Times New Roman" panose="02020603050405020304" pitchFamily="18" charset="0"/>
              </a:rPr>
              <a:t>Kiểu này dành cho các biến, tham số khai báo kiểu dữ liệu cơ bản nguyên thủy gồm: </a:t>
            </a:r>
            <a:r>
              <a:rPr lang="vi-VN" sz="2800" b="1" dirty="0">
                <a:latin typeface="Times New Roman" panose="02020603050405020304" pitchFamily="18" charset="0"/>
                <a:cs typeface="Times New Roman" panose="02020603050405020304" pitchFamily="18" charset="0"/>
              </a:rPr>
              <a:t>byte, short, int, long, float, double, boolean, char</a:t>
            </a:r>
            <a:r>
              <a:rPr lang="en-US" sz="2800" dirty="0">
                <a:latin typeface="Times New Roman" panose="02020603050405020304" pitchFamily="18" charset="0"/>
                <a:cs typeface="Times New Roman" panose="02020603050405020304" pitchFamily="18" charset="0"/>
              </a:rPr>
              <a:t> </a:t>
            </a:r>
            <a:br>
              <a:rPr lang="en-US" sz="2800" dirty="0">
                <a:latin typeface="Times New Roman" panose="02020603050405020304" pitchFamily="18"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tham</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chiếu</a:t>
            </a:r>
            <a:r>
              <a:rPr lang="en-US" sz="2800" b="1" dirty="0">
                <a:latin typeface="Times New Roman" panose="02020603050405020304" pitchFamily="18" charset="0"/>
                <a:cs typeface="Times New Roman" panose="02020603050405020304" pitchFamily="18" charset="0"/>
              </a:rPr>
              <a:t> (Reference Type)</a:t>
            </a:r>
            <a:r>
              <a:rPr lang="en-US" sz="2800" dirty="0">
                <a:latin typeface="Times New Roman" panose="02020603050405020304" pitchFamily="18" charset="0"/>
                <a:cs typeface="Times New Roman" panose="02020603050405020304" pitchFamily="18" charset="0"/>
              </a:rPr>
              <a:t>: L</a:t>
            </a:r>
            <a:r>
              <a:rPr lang="vi-VN" sz="2800" dirty="0">
                <a:latin typeface="Times New Roman" panose="02020603050405020304" pitchFamily="18" charset="0"/>
                <a:cs typeface="Times New Roman" panose="02020603050405020304" pitchFamily="18" charset="0"/>
              </a:rPr>
              <a:t>ư</a:t>
            </a:r>
            <a:r>
              <a:rPr lang="en-US" sz="2800" dirty="0">
                <a:latin typeface="Times New Roman" panose="02020603050405020304" pitchFamily="18" charset="0"/>
                <a:cs typeface="Times New Roman" panose="02020603050405020304" pitchFamily="18" charset="0"/>
              </a:rPr>
              <a:t>u </a:t>
            </a:r>
            <a:r>
              <a:rPr lang="en-US" sz="2800" dirty="0" err="1">
                <a:latin typeface="Times New Roman" panose="02020603050405020304" pitchFamily="18" charset="0"/>
                <a:cs typeface="Times New Roman" panose="02020603050405020304" pitchFamily="18" charset="0"/>
              </a:rPr>
              <a:t>trữ</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giá</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trị</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của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đối</a:t>
            </a:r>
            <a:r>
              <a:rPr lang="en-US" sz="2800" dirty="0">
                <a:latin typeface="Times New Roman" panose="02020603050405020304" pitchFamily="18" charset="0"/>
                <a:cs typeface="Times New Roman" panose="02020603050405020304" pitchFamily="18" charset="0"/>
              </a:rPr>
              <a:t> t</a:t>
            </a:r>
            <a:r>
              <a:rPr lang="vi-VN" sz="2800" dirty="0">
                <a:latin typeface="Times New Roman" panose="02020603050405020304" pitchFamily="18" charset="0"/>
                <a:cs typeface="Times New Roman" panose="02020603050405020304" pitchFamily="18" charset="0"/>
              </a:rPr>
              <a:t>ư</a:t>
            </a:r>
            <a:r>
              <a:rPr lang="en-US" sz="2800" dirty="0" err="1">
                <a:latin typeface="Times New Roman" panose="02020603050405020304" pitchFamily="18" charset="0"/>
                <a:cs typeface="Times New Roman" panose="02020603050405020304" pitchFamily="18" charset="0"/>
              </a:rPr>
              <a:t>ợng</a:t>
            </a:r>
            <a:r>
              <a:rPr lang="en-US" sz="2800" dirty="0">
                <a:latin typeface="Times New Roman" panose="02020603050405020304" pitchFamily="18" charset="0"/>
                <a:cs typeface="Times New Roman" panose="02020603050405020304" pitchFamily="18" charset="0"/>
              </a:rPr>
              <a:t>.</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VD: Person </a:t>
            </a:r>
            <a:r>
              <a:rPr lang="en-US" sz="2800" dirty="0" err="1">
                <a:latin typeface="Times New Roman" panose="02020603050405020304" pitchFamily="18" charset="0"/>
                <a:cs typeface="Times New Roman" panose="02020603050405020304" pitchFamily="18" charset="0"/>
              </a:rPr>
              <a:t>objPerson</a:t>
            </a:r>
            <a:r>
              <a:rPr lang="en-US" sz="2800" dirty="0">
                <a:latin typeface="Times New Roman" panose="02020603050405020304" pitchFamily="18" charset="0"/>
                <a:cs typeface="Times New Roman" panose="02020603050405020304" pitchFamily="18" charset="0"/>
              </a:rPr>
              <a:t> = new Person();</a:t>
            </a:r>
            <a:br>
              <a:rPr lang="en-US" sz="2800" dirty="0">
                <a:latin typeface="Times New Roman" panose="02020603050405020304" pitchFamily="18" charset="0"/>
                <a:cs typeface="Times New Roman" panose="02020603050405020304" pitchFamily="18" charset="0"/>
              </a:rPr>
            </a:br>
            <a:r>
              <a:rPr lang="en-US" sz="2800" dirty="0" err="1">
                <a:latin typeface="Times New Roman" panose="02020603050405020304" pitchFamily="18" charset="0"/>
                <a:cs typeface="Times New Roman" panose="02020603050405020304" pitchFamily="18" charset="0"/>
              </a:rPr>
              <a:t>objPerson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biến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tham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chiếu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đến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đối</a:t>
            </a:r>
            <a:r>
              <a:rPr lang="en-US" sz="2800" dirty="0">
                <a:latin typeface="Times New Roman" panose="02020603050405020304" pitchFamily="18" charset="0"/>
                <a:cs typeface="Times New Roman" panose="02020603050405020304" pitchFamily="18" charset="0"/>
              </a:rPr>
              <a:t> t</a:t>
            </a:r>
            <a:r>
              <a:rPr lang="vi-VN" sz="2800" dirty="0">
                <a:latin typeface="Times New Roman" panose="02020603050405020304" pitchFamily="18" charset="0"/>
                <a:cs typeface="Times New Roman" panose="02020603050405020304" pitchFamily="18" charset="0"/>
              </a:rPr>
              <a:t>ư</a:t>
            </a:r>
            <a:r>
              <a:rPr lang="en-US" sz="2800" dirty="0" err="1">
                <a:latin typeface="Times New Roman" panose="02020603050405020304" pitchFamily="18" charset="0"/>
                <a:cs typeface="Times New Roman" panose="02020603050405020304" pitchFamily="18" charset="0"/>
              </a:rPr>
              <a:t>ợng</a:t>
            </a:r>
            <a:r>
              <a:rPr lang="en-US" sz="2800" dirty="0">
                <a:latin typeface="Times New Roman" panose="02020603050405020304" pitchFamily="18" charset="0"/>
                <a:cs typeface="Times New Roman" panose="02020603050405020304" pitchFamily="18" charset="0"/>
              </a:rPr>
              <a:t> Person</a:t>
            </a:r>
          </a:p>
          <a:p>
            <a:pPr marL="514350" indent="-514350">
              <a:buFont typeface="+mj-lt"/>
              <a:buAutoNum type="arabicPeriod"/>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532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93402" y="1133127"/>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348825" y="1061408"/>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437263" y="1297165"/>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193402" y="2018927"/>
            <a:ext cx="5597943" cy="523220"/>
          </a:xfrm>
          <a:prstGeom prst="rect">
            <a:avLst/>
          </a:prstGeom>
          <a:noFill/>
        </p:spPr>
        <p:txBody>
          <a:bodyPr wrap="none" rtlCol="0">
            <a:spAutoFit/>
          </a:bodyPr>
          <a:lstStyle/>
          <a:p>
            <a:r>
              <a:rPr lang="en-US" sz="2800" b="1">
                <a:latin typeface="Times New Roman" panose="02020603050405020304" pitchFamily="18" charset="0"/>
                <a:cs typeface="Times New Roman" panose="02020603050405020304" pitchFamily="18" charset="0"/>
              </a:rPr>
              <a:t>- Các kiểu biến trong Java (3 kiểu):</a:t>
            </a:r>
          </a:p>
        </p:txBody>
      </p:sp>
      <p:pic>
        <p:nvPicPr>
          <p:cNvPr id="19" name="Picture 18" descr="A screenshot of a cell phone&#10;&#10;Description automatically generated">
            <a:extLst>
              <a:ext uri="{FF2B5EF4-FFF2-40B4-BE49-F238E27FC236}">
                <a16:creationId xmlns:a16="http://schemas.microsoft.com/office/drawing/2014/main" id="{57CADFF3-46A0-44A2-B281-8F52BB0808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3175" y="2534474"/>
            <a:ext cx="7676655" cy="3561526"/>
          </a:xfrm>
          <a:prstGeom prst="rect">
            <a:avLst/>
          </a:prstGeom>
        </p:spPr>
      </p:pic>
    </p:spTree>
    <p:extLst>
      <p:ext uri="{BB962C8B-B14F-4D97-AF65-F5344CB8AC3E}">
        <p14:creationId xmlns:p14="http://schemas.microsoft.com/office/powerpoint/2010/main" val="3686671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582917" y="1268795"/>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738340" y="1197076"/>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826778" y="1432833"/>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582917" y="2059662"/>
            <a:ext cx="4798108"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Local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địa</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ph</a:t>
            </a:r>
            <a:r>
              <a:rPr lang="vi-VN" sz="2800" b="1" dirty="0">
                <a:latin typeface="Times New Roman" panose="02020603050405020304" pitchFamily="18" charset="0"/>
                <a:cs typeface="Times New Roman" panose="02020603050405020304" pitchFamily="18" charset="0"/>
              </a:rPr>
              <a:t>ư</a:t>
            </a:r>
            <a:r>
              <a:rPr lang="en-US" sz="2800" b="1" dirty="0" err="1">
                <a:latin typeface="Times New Roman" panose="02020603050405020304" pitchFamily="18" charset="0"/>
                <a:cs typeface="Times New Roman" panose="02020603050405020304" pitchFamily="18" charset="0"/>
              </a:rPr>
              <a:t>ơng</a:t>
            </a:r>
            <a:r>
              <a:rPr lang="en-US" sz="2800" b="1" dirty="0">
                <a:latin typeface="Times New Roman" panose="02020603050405020304" pitchFamily="18" charset="0"/>
                <a:cs typeface="Times New Roman" panose="02020603050405020304" pitchFamily="18" charset="0"/>
              </a:rPr>
              <a:t>)</a:t>
            </a:r>
          </a:p>
        </p:txBody>
      </p:sp>
      <p:sp>
        <p:nvSpPr>
          <p:cNvPr id="19" name="TextBox 18">
            <a:extLst>
              <a:ext uri="{FF2B5EF4-FFF2-40B4-BE49-F238E27FC236}">
                <a16:creationId xmlns:a16="http://schemas.microsoft.com/office/drawing/2014/main" id="{76051749-551C-496B-962A-42CCF59D4C08}"/>
              </a:ext>
            </a:extLst>
          </p:cNvPr>
          <p:cNvSpPr txBox="1"/>
          <p:nvPr/>
        </p:nvSpPr>
        <p:spPr>
          <a:xfrm>
            <a:off x="1806024" y="2582882"/>
            <a:ext cx="8557176" cy="3970318"/>
          </a:xfrm>
          <a:prstGeom prst="rect">
            <a:avLst/>
          </a:prstGeom>
          <a:noFill/>
        </p:spPr>
        <p:txBody>
          <a:bodyPr wrap="square" rtlCol="0">
            <a:spAutoFit/>
          </a:bodyPr>
          <a:lstStyle/>
          <a:p>
            <a:pPr marL="457200" indent="-457200">
              <a:buFont typeface="Arial" panose="020B0604020202020204" pitchFamily="34" charset="0"/>
              <a:buChar char="•"/>
            </a:pPr>
            <a:r>
              <a:rPr lang="vi-VN" sz="2800">
                <a:latin typeface="+mj-lt"/>
              </a:rPr>
              <a:t>Biến local được khai báo trong các phương thức, hàm contructor hoặc trong các block.</a:t>
            </a:r>
          </a:p>
          <a:p>
            <a:pPr marL="457200" indent="-457200">
              <a:buFont typeface="Arial" panose="020B0604020202020204" pitchFamily="34" charset="0"/>
              <a:buChar char="•"/>
            </a:pPr>
            <a:r>
              <a:rPr lang="en-US" sz="2800">
                <a:latin typeface="+mj-lt"/>
              </a:rPr>
              <a:t>B</a:t>
            </a:r>
            <a:r>
              <a:rPr lang="vi-VN" sz="2800">
                <a:latin typeface="+mj-lt"/>
              </a:rPr>
              <a:t>ị phá hủy khi kết thúc các phương thức, contructor và block.</a:t>
            </a:r>
          </a:p>
          <a:p>
            <a:pPr marL="457200" indent="-457200">
              <a:buFont typeface="Arial" panose="020B0604020202020204" pitchFamily="34" charset="0"/>
              <a:buChar char="•"/>
            </a:pPr>
            <a:r>
              <a:rPr lang="vi-VN" sz="2800">
                <a:latin typeface="+mj-lt"/>
              </a:rPr>
              <a:t>Không được sử dụng "access modifier" khi khai báo biến local.</a:t>
            </a:r>
          </a:p>
          <a:p>
            <a:pPr marL="457200" indent="-457200">
              <a:buFont typeface="Arial" panose="020B0604020202020204" pitchFamily="34" charset="0"/>
              <a:buChar char="•"/>
            </a:pPr>
            <a:r>
              <a:rPr lang="en-US" sz="2800">
                <a:latin typeface="+mj-lt"/>
              </a:rPr>
              <a:t>C</a:t>
            </a:r>
            <a:r>
              <a:rPr lang="vi-VN" sz="2800">
                <a:latin typeface="+mj-lt"/>
              </a:rPr>
              <a:t>ần khởi tạo giá trị mặc định cho biến local trước khi có thể sử dụng.</a:t>
            </a:r>
          </a:p>
          <a:p>
            <a:pPr marL="457200" indent="-457200">
              <a:buFont typeface="Arial" panose="020B0604020202020204" pitchFamily="34" charset="0"/>
              <a:buChar char="•"/>
            </a:pPr>
            <a:endParaRPr lang="en-US" sz="2800">
              <a:latin typeface="+mj-lt"/>
            </a:endParaRPr>
          </a:p>
        </p:txBody>
      </p:sp>
    </p:spTree>
    <p:extLst>
      <p:ext uri="{BB962C8B-B14F-4D97-AF65-F5344CB8AC3E}">
        <p14:creationId xmlns:p14="http://schemas.microsoft.com/office/powerpoint/2010/main" val="3775623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25717" y="1013883"/>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281140" y="942164"/>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369578" y="1177921"/>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125717" y="1804750"/>
            <a:ext cx="4673074" cy="523220"/>
          </a:xfrm>
          <a:prstGeom prst="rect">
            <a:avLst/>
          </a:prstGeom>
          <a:noFill/>
        </p:spPr>
        <p:txBody>
          <a:bodyPr wrap="none" rtlCol="0">
            <a:spAutoFit/>
          </a:bodyPr>
          <a:lstStyle/>
          <a:p>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Instance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toàn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cục</a:t>
            </a:r>
            <a:r>
              <a:rPr lang="en-US" sz="2800" b="1" dirty="0">
                <a:latin typeface="Times New Roman" panose="02020603050405020304" pitchFamily="18" charset="0"/>
                <a:cs typeface="Times New Roman" panose="02020603050405020304" pitchFamily="18" charset="0"/>
              </a:rPr>
              <a:t>)</a:t>
            </a:r>
          </a:p>
        </p:txBody>
      </p:sp>
      <p:sp>
        <p:nvSpPr>
          <p:cNvPr id="19" name="TextBox 18">
            <a:extLst>
              <a:ext uri="{FF2B5EF4-FFF2-40B4-BE49-F238E27FC236}">
                <a16:creationId xmlns:a16="http://schemas.microsoft.com/office/drawing/2014/main" id="{76051749-551C-496B-962A-42CCF59D4C08}"/>
              </a:ext>
            </a:extLst>
          </p:cNvPr>
          <p:cNvSpPr txBox="1"/>
          <p:nvPr/>
        </p:nvSpPr>
        <p:spPr>
          <a:xfrm>
            <a:off x="1348824" y="2327970"/>
            <a:ext cx="8557176" cy="3539430"/>
          </a:xfrm>
          <a:prstGeom prst="rect">
            <a:avLst/>
          </a:prstGeom>
          <a:noFill/>
        </p:spPr>
        <p:txBody>
          <a:bodyPr wrap="square" rtlCol="0">
            <a:spAutoFit/>
          </a:bodyPr>
          <a:lstStyle/>
          <a:p>
            <a:pPr marL="285750" indent="-285750">
              <a:buFont typeface="Arial" panose="020B0604020202020204" pitchFamily="34" charset="0"/>
              <a:buChar char="•"/>
            </a:pPr>
            <a:r>
              <a:rPr lang="vi-VN" sz="2800">
                <a:latin typeface="+mj-lt"/>
              </a:rPr>
              <a:t>Biến instance được khai báo trong một lớp(class), bên ngoài các phương thức, constructor và các block. </a:t>
            </a:r>
            <a:endParaRPr lang="en-US" sz="2800">
              <a:latin typeface="+mj-lt"/>
            </a:endParaRPr>
          </a:p>
          <a:p>
            <a:pPr marL="285750" indent="-28575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Phạm vi sử dụng trong toàn bộ class đó</a:t>
            </a:r>
            <a:endParaRPr lang="vi-VN" sz="280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Đ</a:t>
            </a:r>
            <a:r>
              <a:rPr lang="vi-VN" sz="2800">
                <a:latin typeface="Times New Roman" panose="02020603050405020304" pitchFamily="18" charset="0"/>
                <a:cs typeface="Times New Roman" panose="02020603050405020304" pitchFamily="18" charset="0"/>
              </a:rPr>
              <a:t>ược phép sử dụng "access modifier" khi khai báo biến instance, mặc định là "default".</a:t>
            </a:r>
          </a:p>
          <a:p>
            <a:pPr marL="285750" indent="-28575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Không </a:t>
            </a:r>
            <a:r>
              <a:rPr lang="vi-VN" sz="2800">
                <a:latin typeface="Times New Roman" panose="02020603050405020304" pitchFamily="18" charset="0"/>
                <a:cs typeface="Times New Roman" panose="02020603050405020304" pitchFamily="18" charset="0"/>
              </a:rPr>
              <a:t>cần khởi tạo giá trị trước khi sử dụng.</a:t>
            </a:r>
          </a:p>
          <a:p>
            <a:pPr marL="285750" indent="-285750">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Gọi </a:t>
            </a:r>
            <a:r>
              <a:rPr lang="vi-VN" sz="2800">
                <a:latin typeface="Times New Roman" panose="02020603050405020304" pitchFamily="18" charset="0"/>
                <a:cs typeface="Times New Roman" panose="02020603050405020304" pitchFamily="18" charset="0"/>
              </a:rPr>
              <a:t>nó trực tiếp bằng tên khi sử dụng ở khắp n</a:t>
            </a:r>
            <a:r>
              <a:rPr lang="en-US" sz="2800">
                <a:latin typeface="Times New Roman" panose="02020603050405020304" pitchFamily="18" charset="0"/>
                <a:cs typeface="Times New Roman" panose="02020603050405020304" pitchFamily="18" charset="0"/>
              </a:rPr>
              <a:t>ơ</a:t>
            </a:r>
            <a:r>
              <a:rPr lang="vi-VN" sz="2800">
                <a:latin typeface="Times New Roman" panose="02020603050405020304" pitchFamily="18" charset="0"/>
                <a:cs typeface="Times New Roman" panose="02020603050405020304" pitchFamily="18" charset="0"/>
              </a:rPr>
              <a:t>i bên trong class đó.</a:t>
            </a:r>
          </a:p>
        </p:txBody>
      </p:sp>
    </p:spTree>
    <p:extLst>
      <p:ext uri="{BB962C8B-B14F-4D97-AF65-F5344CB8AC3E}">
        <p14:creationId xmlns:p14="http://schemas.microsoft.com/office/powerpoint/2010/main" val="716607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582917" y="1181195"/>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738340" y="1109476"/>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826778" y="1345233"/>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1582917" y="1972062"/>
            <a:ext cx="3587842" cy="523220"/>
          </a:xfrm>
          <a:prstGeom prst="rect">
            <a:avLst/>
          </a:prstGeom>
          <a:noFill/>
        </p:spPr>
        <p:txBody>
          <a:bodyPr wrap="none" rtlCol="0">
            <a:spAutoFit/>
          </a:bodyPr>
          <a:lstStyle/>
          <a:p>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Static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tĩnh</a:t>
            </a:r>
            <a:r>
              <a:rPr lang="en-US" sz="2800" b="1" dirty="0">
                <a:latin typeface="Times New Roman" panose="02020603050405020304" pitchFamily="18" charset="0"/>
                <a:cs typeface="Times New Roman" panose="02020603050405020304" pitchFamily="18" charset="0"/>
              </a:rPr>
              <a:t>)</a:t>
            </a:r>
          </a:p>
        </p:txBody>
      </p:sp>
      <p:sp>
        <p:nvSpPr>
          <p:cNvPr id="19" name="TextBox 18">
            <a:extLst>
              <a:ext uri="{FF2B5EF4-FFF2-40B4-BE49-F238E27FC236}">
                <a16:creationId xmlns:a16="http://schemas.microsoft.com/office/drawing/2014/main" id="{76051749-551C-496B-962A-42CCF59D4C08}"/>
              </a:ext>
            </a:extLst>
          </p:cNvPr>
          <p:cNvSpPr txBox="1"/>
          <p:nvPr/>
        </p:nvSpPr>
        <p:spPr>
          <a:xfrm>
            <a:off x="1806024" y="2430482"/>
            <a:ext cx="8557176" cy="3970318"/>
          </a:xfrm>
          <a:prstGeom prst="rect">
            <a:avLst/>
          </a:prstGeom>
          <a:noFill/>
        </p:spPr>
        <p:txBody>
          <a:bodyPr wrap="square" rtlCol="0">
            <a:spAutoFit/>
          </a:bodyPr>
          <a:lstStyle/>
          <a:p>
            <a:pPr marL="457200" indent="-457200">
              <a:buFont typeface="Arial" panose="020B0604020202020204" pitchFamily="34" charset="0"/>
              <a:buChar char="•"/>
            </a:pPr>
            <a:r>
              <a:rPr lang="vi-VN" sz="2800">
                <a:latin typeface="Times New Roman (Headings)"/>
              </a:rPr>
              <a:t>Biến static được khai báo trong một class với từ khóa "static", phía bên ngoài các phương thức, constructor và block</a:t>
            </a:r>
            <a:r>
              <a:rPr lang="en-US" sz="2800">
                <a:latin typeface="Times New Roman (Headings)"/>
              </a:rPr>
              <a:t>.</a:t>
            </a:r>
          </a:p>
          <a:p>
            <a:pPr marL="457200" indent="-457200">
              <a:buFont typeface="Arial" panose="020B0604020202020204" pitchFamily="34" charset="0"/>
              <a:buChar char="•"/>
            </a:pPr>
            <a:r>
              <a:rPr lang="vi-VN" sz="2800">
                <a:latin typeface="Times New Roman (Headings)"/>
              </a:rPr>
              <a:t>Biến static được tạo khi chương trình bắt đầu chạy và chỉ bị phá hủy khi chương trình dừng. </a:t>
            </a:r>
            <a:endParaRPr lang="en-US" sz="2800">
              <a:latin typeface="Times New Roman (Headings)"/>
            </a:endParaRPr>
          </a:p>
          <a:p>
            <a:pPr marL="457200" indent="-457200">
              <a:buFont typeface="Arial" panose="020B0604020202020204" pitchFamily="34" charset="0"/>
              <a:buChar char="•"/>
            </a:pPr>
            <a:r>
              <a:rPr lang="vi-VN" sz="2800">
                <a:latin typeface="Times New Roman (Headings)"/>
              </a:rPr>
              <a:t>Biến static được truy cập thông qua tên của class chứa nó, với cú pháp: TenClass.tenBien</a:t>
            </a:r>
            <a:r>
              <a:rPr lang="en-US" sz="2800">
                <a:latin typeface="Times New Roman (Headings)"/>
              </a:rPr>
              <a:t>Static</a:t>
            </a:r>
            <a:r>
              <a:rPr lang="vi-VN" sz="2800">
                <a:latin typeface="Times New Roman (Headings)"/>
              </a:rPr>
              <a:t>.</a:t>
            </a:r>
          </a:p>
          <a:p>
            <a:pPr marL="457200" indent="-457200">
              <a:buFont typeface="Arial" panose="020B0604020202020204" pitchFamily="34" charset="0"/>
              <a:buChar char="•"/>
            </a:pPr>
            <a:r>
              <a:rPr lang="en-US" sz="2800">
                <a:latin typeface="Times New Roman (Headings)"/>
              </a:rPr>
              <a:t>P</a:t>
            </a:r>
            <a:r>
              <a:rPr lang="vi-VN" sz="2800">
                <a:latin typeface="Times New Roman (Headings)"/>
              </a:rPr>
              <a:t>hương thức sử dụng biến static bằng cách gọi tên của nó khi phương thức đó cũng </a:t>
            </a:r>
            <a:r>
              <a:rPr lang="en-US" sz="2800">
                <a:latin typeface="Times New Roman (Headings)"/>
              </a:rPr>
              <a:t>là </a:t>
            </a:r>
            <a:r>
              <a:rPr lang="vi-VN" sz="2800">
                <a:latin typeface="Times New Roman (Headings)"/>
              </a:rPr>
              <a:t>"static".</a:t>
            </a:r>
          </a:p>
        </p:txBody>
      </p:sp>
    </p:spTree>
    <p:extLst>
      <p:ext uri="{BB962C8B-B14F-4D97-AF65-F5344CB8AC3E}">
        <p14:creationId xmlns:p14="http://schemas.microsoft.com/office/powerpoint/2010/main" val="2012573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2256599" y="1256413"/>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2412022" y="1184694"/>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3500460" y="1420451"/>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Ví</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dụ</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A1ED8997-50F6-468F-BBA8-78FD70D2564C}"/>
              </a:ext>
            </a:extLst>
          </p:cNvPr>
          <p:cNvSpPr txBox="1"/>
          <p:nvPr/>
        </p:nvSpPr>
        <p:spPr>
          <a:xfrm>
            <a:off x="2256599" y="2047280"/>
            <a:ext cx="2768707"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Bài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tập</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về</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a:t>
            </a:r>
          </a:p>
        </p:txBody>
      </p:sp>
      <p:sp>
        <p:nvSpPr>
          <p:cNvPr id="19" name="TextBox 18">
            <a:extLst>
              <a:ext uri="{FF2B5EF4-FFF2-40B4-BE49-F238E27FC236}">
                <a16:creationId xmlns:a16="http://schemas.microsoft.com/office/drawing/2014/main" id="{76051749-551C-496B-962A-42CCF59D4C08}"/>
              </a:ext>
            </a:extLst>
          </p:cNvPr>
          <p:cNvSpPr txBox="1"/>
          <p:nvPr/>
        </p:nvSpPr>
        <p:spPr>
          <a:xfrm>
            <a:off x="2491824" y="2682657"/>
            <a:ext cx="8557176" cy="3108543"/>
          </a:xfrm>
          <a:prstGeom prst="rect">
            <a:avLst/>
          </a:prstGeom>
          <a:noFill/>
        </p:spPr>
        <p:txBody>
          <a:bodyPr wrap="square" rtlCol="0">
            <a:spAutoFit/>
          </a:bodyPr>
          <a:lstStyle/>
          <a:p>
            <a:pPr marL="514350" indent="-514350">
              <a:buFont typeface="+mj-lt"/>
              <a:buAutoNum type="arabicParenR"/>
            </a:pPr>
            <a:r>
              <a:rPr lang="en-US" sz="2800" dirty="0" err="1">
                <a:latin typeface="Times New Roman (Headings)"/>
              </a:rPr>
              <a:t>Tạo</a:t>
            </a:r>
            <a:r>
              <a:rPr lang="en-US" sz="2800" dirty="0">
                <a:latin typeface="Times New Roman (Headings)"/>
              </a:rPr>
              <a:t> 5 </a:t>
            </a:r>
            <a:r>
              <a:rPr lang="en-US" sz="2800" dirty="0" err="1">
                <a:latin typeface="Times New Roman (Headings)"/>
              </a:rPr>
              <a:t>biến</a:t>
            </a:r>
            <a:r>
              <a:rPr lang="en-US" sz="2800" dirty="0">
                <a:latin typeface="Times New Roman (Headings)"/>
              </a:rPr>
              <a:t> </a:t>
            </a:r>
            <a:r>
              <a:rPr lang="en-US" sz="2800" dirty="0" err="1">
                <a:latin typeface="Times New Roman (Headings)"/>
              </a:rPr>
              <a:t>với</a:t>
            </a:r>
            <a:r>
              <a:rPr lang="en-US" sz="2800" dirty="0">
                <a:latin typeface="Times New Roman (Headings)"/>
              </a:rPr>
              <a:t> </a:t>
            </a:r>
            <a:r>
              <a:rPr lang="en-US" sz="2800" dirty="0" err="1">
                <a:latin typeface="Times New Roman (Headings)"/>
              </a:rPr>
              <a:t>các</a:t>
            </a:r>
            <a:r>
              <a:rPr lang="en-US" sz="2800" dirty="0">
                <a:latin typeface="Times New Roman (Headings)"/>
              </a:rPr>
              <a:t> </a:t>
            </a:r>
            <a:r>
              <a:rPr lang="en-US" sz="2800" dirty="0" err="1">
                <a:latin typeface="Times New Roman (Headings)"/>
              </a:rPr>
              <a:t>kiểu</a:t>
            </a:r>
            <a:r>
              <a:rPr lang="en-US" sz="2800" dirty="0">
                <a:latin typeface="Times New Roman (Headings)"/>
              </a:rPr>
              <a:t> </a:t>
            </a:r>
            <a:r>
              <a:rPr lang="en-US" sz="2800" dirty="0" err="1">
                <a:latin typeface="Times New Roman (Headings)"/>
              </a:rPr>
              <a:t>dữ</a:t>
            </a:r>
            <a:r>
              <a:rPr lang="en-US" sz="2800" dirty="0">
                <a:latin typeface="Times New Roman (Headings)"/>
              </a:rPr>
              <a:t> </a:t>
            </a:r>
            <a:r>
              <a:rPr lang="en-US" sz="2800" dirty="0" err="1">
                <a:latin typeface="Times New Roman (Headings)"/>
              </a:rPr>
              <a:t>liệu</a:t>
            </a:r>
            <a:r>
              <a:rPr lang="en-US" sz="2800" dirty="0">
                <a:latin typeface="Times New Roman (Headings)"/>
              </a:rPr>
              <a:t> </a:t>
            </a:r>
            <a:r>
              <a:rPr lang="en-US" sz="2800" dirty="0" err="1">
                <a:latin typeface="Times New Roman (Headings)"/>
              </a:rPr>
              <a:t>bất</a:t>
            </a:r>
            <a:r>
              <a:rPr lang="en-US" sz="2800" dirty="0">
                <a:latin typeface="Times New Roman (Headings)"/>
              </a:rPr>
              <a:t> </a:t>
            </a:r>
            <a:r>
              <a:rPr lang="en-US" sz="2800" dirty="0" err="1">
                <a:latin typeface="Times New Roman (Headings)"/>
              </a:rPr>
              <a:t>kì</a:t>
            </a:r>
            <a:endParaRPr lang="en-US" sz="2800" dirty="0">
              <a:latin typeface="Times New Roman (Headings)"/>
            </a:endParaRPr>
          </a:p>
          <a:p>
            <a:pPr marL="514350" indent="-514350">
              <a:buFont typeface="+mj-lt"/>
              <a:buAutoNum type="arabicParenR"/>
            </a:pPr>
            <a:r>
              <a:rPr lang="en-US" sz="2800" dirty="0" err="1">
                <a:latin typeface="Times New Roman (Headings)"/>
              </a:rPr>
              <a:t>Tạo</a:t>
            </a:r>
            <a:r>
              <a:rPr lang="en-US" sz="2800" dirty="0">
                <a:latin typeface="Times New Roman (Headings)"/>
              </a:rPr>
              <a:t> 3 </a:t>
            </a:r>
            <a:r>
              <a:rPr lang="en-US" sz="2800" dirty="0" err="1">
                <a:latin typeface="Times New Roman (Headings)"/>
              </a:rPr>
              <a:t>biến</a:t>
            </a:r>
            <a:r>
              <a:rPr lang="en-US" sz="2800" dirty="0">
                <a:latin typeface="Times New Roman (Headings)"/>
              </a:rPr>
              <a:t> </a:t>
            </a:r>
            <a:r>
              <a:rPr lang="en-US" sz="2800" dirty="0" err="1">
                <a:latin typeface="Times New Roman (Headings)"/>
              </a:rPr>
              <a:t>toàn</a:t>
            </a:r>
            <a:r>
              <a:rPr lang="en-US" sz="2800" dirty="0">
                <a:latin typeface="Times New Roman (Headings)"/>
              </a:rPr>
              <a:t> </a:t>
            </a:r>
            <a:r>
              <a:rPr lang="en-US" sz="2800" dirty="0" err="1">
                <a:latin typeface="Times New Roman (Headings)"/>
              </a:rPr>
              <a:t>cục</a:t>
            </a:r>
            <a:endParaRPr lang="en-US" sz="2800" dirty="0">
              <a:latin typeface="Times New Roman (Headings)"/>
            </a:endParaRPr>
          </a:p>
          <a:p>
            <a:pPr marL="514350" indent="-514350">
              <a:buFont typeface="+mj-lt"/>
              <a:buAutoNum type="arabicParenR"/>
            </a:pPr>
            <a:r>
              <a:rPr lang="en-US" sz="2800" dirty="0" err="1">
                <a:latin typeface="Times New Roman (Headings)"/>
              </a:rPr>
              <a:t>Tạo</a:t>
            </a:r>
            <a:r>
              <a:rPr lang="en-US" sz="2800" dirty="0">
                <a:latin typeface="Times New Roman (Headings)"/>
              </a:rPr>
              <a:t> 3 </a:t>
            </a:r>
            <a:r>
              <a:rPr lang="en-US" sz="2800" dirty="0" err="1">
                <a:latin typeface="Times New Roman (Headings)"/>
              </a:rPr>
              <a:t>biến</a:t>
            </a:r>
            <a:r>
              <a:rPr lang="en-US" sz="2800" dirty="0">
                <a:latin typeface="Times New Roman (Headings)"/>
              </a:rPr>
              <a:t> </a:t>
            </a:r>
            <a:r>
              <a:rPr lang="en-US" sz="2800" dirty="0" err="1">
                <a:latin typeface="Times New Roman (Headings)"/>
              </a:rPr>
              <a:t>cục</a:t>
            </a:r>
            <a:r>
              <a:rPr lang="en-US" sz="2800" dirty="0">
                <a:latin typeface="Times New Roman (Headings)"/>
              </a:rPr>
              <a:t> </a:t>
            </a:r>
            <a:r>
              <a:rPr lang="en-US" sz="2800" dirty="0" err="1">
                <a:latin typeface="Times New Roman (Headings)"/>
              </a:rPr>
              <a:t>bộ</a:t>
            </a:r>
            <a:endParaRPr lang="en-US" sz="2800" dirty="0">
              <a:latin typeface="Times New Roman (Headings)"/>
            </a:endParaRPr>
          </a:p>
          <a:p>
            <a:pPr marL="514350" indent="-514350">
              <a:buFont typeface="+mj-lt"/>
              <a:buAutoNum type="arabicParenR"/>
            </a:pPr>
            <a:r>
              <a:rPr lang="en-US" sz="2800" dirty="0" err="1">
                <a:latin typeface="Times New Roman (Headings)"/>
              </a:rPr>
              <a:t>Tạo</a:t>
            </a:r>
            <a:r>
              <a:rPr lang="en-US" sz="2800" dirty="0">
                <a:latin typeface="Times New Roman (Headings)"/>
              </a:rPr>
              <a:t> 3 </a:t>
            </a:r>
            <a:r>
              <a:rPr lang="en-US" sz="2800" dirty="0" err="1">
                <a:latin typeface="Times New Roman (Headings)"/>
              </a:rPr>
              <a:t>biến</a:t>
            </a:r>
            <a:r>
              <a:rPr lang="en-US" sz="2800" dirty="0">
                <a:latin typeface="Times New Roman (Headings)"/>
              </a:rPr>
              <a:t> static</a:t>
            </a:r>
          </a:p>
          <a:p>
            <a:pPr marL="514350" indent="-514350">
              <a:buFont typeface="+mj-lt"/>
              <a:buAutoNum type="arabicParenR"/>
            </a:pPr>
            <a:r>
              <a:rPr lang="en-US" sz="2800" dirty="0" err="1">
                <a:latin typeface="Times New Roman (Headings)"/>
              </a:rPr>
              <a:t>Tất</a:t>
            </a:r>
            <a:r>
              <a:rPr lang="en-US" sz="2800" dirty="0">
                <a:latin typeface="Times New Roman (Headings)"/>
              </a:rPr>
              <a:t> </a:t>
            </a:r>
            <a:r>
              <a:rPr lang="en-US" sz="2800" dirty="0" err="1">
                <a:latin typeface="Times New Roman (Headings)"/>
              </a:rPr>
              <a:t>cả</a:t>
            </a:r>
            <a:r>
              <a:rPr lang="en-US" sz="2800" dirty="0">
                <a:latin typeface="Times New Roman (Headings)"/>
              </a:rPr>
              <a:t> </a:t>
            </a:r>
            <a:r>
              <a:rPr lang="en-US" sz="2800" dirty="0" err="1">
                <a:latin typeface="Times New Roman (Headings)"/>
              </a:rPr>
              <a:t>theo</a:t>
            </a:r>
            <a:r>
              <a:rPr lang="en-US" sz="2800" dirty="0">
                <a:latin typeface="Times New Roman (Headings)"/>
              </a:rPr>
              <a:t> </a:t>
            </a:r>
            <a:r>
              <a:rPr lang="en-US" sz="2800" dirty="0" err="1">
                <a:latin typeface="Times New Roman (Headings)"/>
              </a:rPr>
              <a:t>quy</a:t>
            </a:r>
            <a:r>
              <a:rPr lang="en-US" sz="2800" dirty="0">
                <a:latin typeface="Times New Roman (Headings)"/>
              </a:rPr>
              <a:t> </a:t>
            </a:r>
            <a:r>
              <a:rPr lang="en-US" sz="2800" dirty="0" err="1">
                <a:latin typeface="Times New Roman (Headings)"/>
              </a:rPr>
              <a:t>tắt</a:t>
            </a:r>
            <a:r>
              <a:rPr lang="en-US" sz="2800" dirty="0">
                <a:latin typeface="Times New Roman (Headings)"/>
              </a:rPr>
              <a:t> </a:t>
            </a:r>
            <a:r>
              <a:rPr lang="en-US" sz="2800" dirty="0" err="1">
                <a:latin typeface="Times New Roman (Headings)"/>
              </a:rPr>
              <a:t>đặt</a:t>
            </a:r>
            <a:r>
              <a:rPr lang="en-US" sz="2800" dirty="0">
                <a:latin typeface="Times New Roman (Headings)"/>
              </a:rPr>
              <a:t> </a:t>
            </a:r>
            <a:r>
              <a:rPr lang="en-US" sz="2800" dirty="0" err="1">
                <a:latin typeface="Times New Roman (Headings)"/>
              </a:rPr>
              <a:t>tên</a:t>
            </a:r>
            <a:r>
              <a:rPr lang="en-US" sz="2800" dirty="0">
                <a:latin typeface="Times New Roman (Headings)"/>
              </a:rPr>
              <a:t> </a:t>
            </a:r>
            <a:r>
              <a:rPr lang="en-US" sz="2800" dirty="0" err="1">
                <a:latin typeface="Times New Roman (Headings)"/>
              </a:rPr>
              <a:t>biến</a:t>
            </a:r>
            <a:endParaRPr lang="en-US" sz="2800" dirty="0">
              <a:latin typeface="Times New Roman (Headings)"/>
            </a:endParaRPr>
          </a:p>
          <a:p>
            <a:pPr marL="514350" indent="-514350">
              <a:buFont typeface="+mj-lt"/>
              <a:buAutoNum type="arabicParenR"/>
            </a:pPr>
            <a:r>
              <a:rPr lang="en-US" sz="2800" dirty="0" err="1">
                <a:latin typeface="Times New Roman (Headings)"/>
              </a:rPr>
              <a:t>Sử</a:t>
            </a:r>
            <a:r>
              <a:rPr lang="en-US" sz="2800" dirty="0">
                <a:latin typeface="Times New Roman (Headings)"/>
              </a:rPr>
              <a:t> </a:t>
            </a:r>
            <a:r>
              <a:rPr lang="en-US" sz="2800" dirty="0" err="1">
                <a:latin typeface="Times New Roman (Headings)"/>
              </a:rPr>
              <a:t>dụng</a:t>
            </a:r>
            <a:r>
              <a:rPr lang="en-US" sz="2800" dirty="0">
                <a:latin typeface="Times New Roman (Headings)"/>
              </a:rPr>
              <a:t> </a:t>
            </a:r>
            <a:r>
              <a:rPr lang="en-US" sz="2800" dirty="0" err="1">
                <a:latin typeface="Times New Roman (Headings)"/>
              </a:rPr>
              <a:t>biến</a:t>
            </a:r>
            <a:r>
              <a:rPr lang="en-US" sz="2800" dirty="0">
                <a:latin typeface="Times New Roman (Headings)"/>
              </a:rPr>
              <a:t> </a:t>
            </a:r>
            <a:r>
              <a:rPr lang="en-US" sz="2800" dirty="0" err="1">
                <a:latin typeface="Times New Roman (Headings)"/>
              </a:rPr>
              <a:t>để</a:t>
            </a:r>
            <a:r>
              <a:rPr lang="en-US" sz="2800" dirty="0">
                <a:latin typeface="Times New Roman (Headings)"/>
              </a:rPr>
              <a:t> </a:t>
            </a:r>
            <a:r>
              <a:rPr lang="en-US" sz="2800" dirty="0" err="1">
                <a:latin typeface="Times New Roman (Headings)"/>
              </a:rPr>
              <a:t>viết</a:t>
            </a:r>
            <a:r>
              <a:rPr lang="en-US" sz="2800" dirty="0">
                <a:latin typeface="Times New Roman (Headings)"/>
              </a:rPr>
              <a:t> </a:t>
            </a:r>
            <a:r>
              <a:rPr lang="en-US" sz="2800" dirty="0" err="1">
                <a:latin typeface="Times New Roman (Headings)"/>
              </a:rPr>
              <a:t>ch</a:t>
            </a:r>
            <a:r>
              <a:rPr lang="vi-VN" sz="2800" dirty="0">
                <a:latin typeface="Times New Roman (Headings)"/>
              </a:rPr>
              <a:t>ư</a:t>
            </a:r>
            <a:r>
              <a:rPr lang="en-US" sz="2800" dirty="0" err="1">
                <a:latin typeface="Times New Roman (Headings)"/>
              </a:rPr>
              <a:t>ơng</a:t>
            </a:r>
            <a:r>
              <a:rPr lang="en-US" sz="2800" dirty="0">
                <a:latin typeface="Times New Roman (Headings)"/>
              </a:rPr>
              <a:t> </a:t>
            </a:r>
            <a:r>
              <a:rPr lang="en-US" sz="2800" dirty="0" err="1">
                <a:latin typeface="Times New Roman (Headings)"/>
              </a:rPr>
              <a:t>trình</a:t>
            </a:r>
            <a:r>
              <a:rPr lang="en-US" sz="2800" dirty="0">
                <a:latin typeface="Times New Roman (Headings)"/>
              </a:rPr>
              <a:t> </a:t>
            </a:r>
            <a:r>
              <a:rPr lang="en-US" sz="2800" dirty="0" err="1">
                <a:latin typeface="Times New Roman (Headings)"/>
              </a:rPr>
              <a:t>tính</a:t>
            </a:r>
            <a:r>
              <a:rPr lang="en-US" sz="2800" dirty="0">
                <a:latin typeface="Times New Roman (Headings)"/>
              </a:rPr>
              <a:t> </a:t>
            </a:r>
            <a:r>
              <a:rPr lang="en-US" sz="2800" dirty="0" err="1">
                <a:latin typeface="Times New Roman (Headings)"/>
              </a:rPr>
              <a:t>tổng</a:t>
            </a:r>
            <a:r>
              <a:rPr lang="en-US" sz="2800" dirty="0">
                <a:latin typeface="Times New Roman (Headings)"/>
              </a:rPr>
              <a:t>/</a:t>
            </a:r>
            <a:r>
              <a:rPr lang="en-US" sz="2800" dirty="0" err="1">
                <a:latin typeface="Times New Roman (Headings)"/>
              </a:rPr>
              <a:t>hiệu</a:t>
            </a:r>
            <a:r>
              <a:rPr lang="en-US" sz="2800" dirty="0">
                <a:latin typeface="Times New Roman (Headings)"/>
              </a:rPr>
              <a:t>/</a:t>
            </a:r>
            <a:r>
              <a:rPr lang="en-US" sz="2800" dirty="0" err="1">
                <a:latin typeface="Times New Roman (Headings)"/>
              </a:rPr>
              <a:t>tích</a:t>
            </a:r>
            <a:r>
              <a:rPr lang="en-US" sz="2800" dirty="0">
                <a:latin typeface="Times New Roman (Headings)"/>
              </a:rPr>
              <a:t>/</a:t>
            </a:r>
            <a:r>
              <a:rPr lang="en-US" sz="2800" dirty="0" err="1">
                <a:latin typeface="Times New Roman (Headings)"/>
              </a:rPr>
              <a:t>th</a:t>
            </a:r>
            <a:r>
              <a:rPr lang="vi-VN" sz="2800" dirty="0">
                <a:latin typeface="Times New Roman (Headings)"/>
              </a:rPr>
              <a:t>ư</a:t>
            </a:r>
            <a:r>
              <a:rPr lang="en-US" sz="2800" dirty="0" err="1">
                <a:latin typeface="Times New Roman (Headings)"/>
              </a:rPr>
              <a:t>ơng</a:t>
            </a:r>
            <a:r>
              <a:rPr lang="en-US" sz="2800" dirty="0">
                <a:latin typeface="Times New Roman (Headings)"/>
              </a:rPr>
              <a:t> 2 </a:t>
            </a:r>
            <a:r>
              <a:rPr lang="en-US" sz="2800" dirty="0" err="1">
                <a:latin typeface="Times New Roman (Headings)"/>
              </a:rPr>
              <a:t>số</a:t>
            </a:r>
            <a:r>
              <a:rPr lang="en-US" sz="2800" dirty="0">
                <a:latin typeface="Times New Roman (Headings)"/>
              </a:rPr>
              <a:t> </a:t>
            </a:r>
            <a:r>
              <a:rPr lang="en-US" sz="2800" dirty="0" err="1">
                <a:latin typeface="Times New Roman (Headings)"/>
              </a:rPr>
              <a:t>nguyên</a:t>
            </a:r>
            <a:endParaRPr lang="vi-VN" sz="2800" dirty="0">
              <a:latin typeface="Times New Roman (Headings)"/>
            </a:endParaRPr>
          </a:p>
        </p:txBody>
      </p:sp>
    </p:spTree>
    <p:extLst>
      <p:ext uri="{BB962C8B-B14F-4D97-AF65-F5344CB8AC3E}">
        <p14:creationId xmlns:p14="http://schemas.microsoft.com/office/powerpoint/2010/main" val="1374536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28"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899884" y="931361"/>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2055307" y="859642"/>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3143745" y="1095399"/>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3C2CDBCB-909C-42CB-8C20-EA6E1470C9C7}"/>
              </a:ext>
            </a:extLst>
          </p:cNvPr>
          <p:cNvSpPr txBox="1"/>
          <p:nvPr/>
        </p:nvSpPr>
        <p:spPr>
          <a:xfrm>
            <a:off x="1759836" y="2357605"/>
            <a:ext cx="9144000" cy="1862048"/>
          </a:xfrm>
          <a:prstGeom prst="rect">
            <a:avLst/>
          </a:prstGeom>
          <a:noFill/>
        </p:spPr>
        <p:txBody>
          <a:bodyPr wrap="square" rtlCol="0">
            <a:spAutoFit/>
          </a:bodyPr>
          <a:lstStyle/>
          <a:p>
            <a:pPr marL="457200" indent="-457200">
              <a:buFont typeface="+mj-lt"/>
              <a:buAutoNum type="arabicPeriod" startAt="3"/>
            </a:pPr>
            <a:r>
              <a:rPr lang="en-US" sz="2300" b="1" dirty="0" err="1">
                <a:latin typeface="Times New Roman" panose="02020603050405020304" pitchFamily="18" charset="0"/>
                <a:cs typeface="Times New Roman" panose="02020603050405020304" pitchFamily="18" charset="0"/>
              </a:rPr>
              <a:t>Hằng</a:t>
            </a:r>
            <a:r>
              <a:rPr lang="en-US" sz="2300" b="1" dirty="0">
                <a:latin typeface="Times New Roman" panose="02020603050405020304" pitchFamily="18" charset="0"/>
                <a:cs typeface="Times New Roman" panose="02020603050405020304" pitchFamily="18" charset="0"/>
              </a:rPr>
              <a:t>?</a:t>
            </a:r>
          </a:p>
          <a:p>
            <a:endParaRPr lang="en-US" sz="2300" b="1" dirty="0">
              <a:latin typeface="Times New Roman" panose="02020603050405020304" pitchFamily="18" charset="0"/>
              <a:cs typeface="Times New Roman" panose="02020603050405020304" pitchFamily="18" charset="0"/>
            </a:endParaRPr>
          </a:p>
          <a:p>
            <a:pPr marL="742950" lvl="1" indent="-285750">
              <a:buFontTx/>
              <a:buChar char="-"/>
            </a:pPr>
            <a:r>
              <a:rPr lang="en-US" sz="2300" dirty="0" err="1">
                <a:latin typeface="Times New Roman" panose="02020603050405020304" pitchFamily="18" charset="0"/>
                <a:cs typeface="Times New Roman" panose="02020603050405020304" pitchFamily="18" charset="0"/>
              </a:rPr>
              <a:t>Là</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Biến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nh</a:t>
            </a:r>
            <a:r>
              <a:rPr lang="vi-VN" sz="2300" dirty="0">
                <a:latin typeface="Times New Roman" panose="02020603050405020304" pitchFamily="18" charset="0"/>
                <a:cs typeface="Times New Roman" panose="02020603050405020304" pitchFamily="18" charset="0"/>
              </a:rPr>
              <a:t>ư</a:t>
            </a:r>
            <a:r>
              <a:rPr lang="en-US" sz="2300" dirty="0">
                <a:latin typeface="Times New Roman" panose="02020603050405020304" pitchFamily="18" charset="0"/>
                <a:cs typeface="Times New Roman" panose="02020603050405020304" pitchFamily="18" charset="0"/>
              </a:rPr>
              <a:t>ng </a:t>
            </a:r>
            <a:r>
              <a:rPr lang="en-US" sz="2300" dirty="0" err="1">
                <a:latin typeface="Times New Roman" panose="02020603050405020304" pitchFamily="18" charset="0"/>
                <a:cs typeface="Times New Roman" panose="02020603050405020304" pitchFamily="18" charset="0"/>
              </a:rPr>
              <a:t>không</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thay</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đổi</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giá</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trị</a:t>
            </a:r>
            <a:endParaRPr lang="en-US" sz="2300" dirty="0">
              <a:latin typeface="Times New Roman" panose="02020603050405020304" pitchFamily="18" charset="0"/>
              <a:cs typeface="Times New Roman" panose="02020603050405020304" pitchFamily="18" charset="0"/>
            </a:endParaRPr>
          </a:p>
          <a:p>
            <a:pPr marL="742950" lvl="1" indent="-285750">
              <a:buFontTx/>
              <a:buChar char="-"/>
            </a:pPr>
            <a:r>
              <a:rPr lang="en-US" sz="2300" dirty="0" err="1">
                <a:latin typeface="Times New Roman" panose="02020603050405020304" pitchFamily="18" charset="0"/>
                <a:cs typeface="Times New Roman" panose="02020603050405020304" pitchFamily="18" charset="0"/>
              </a:rPr>
              <a:t>Đặt</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tên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bằng</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ký</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tự</a:t>
            </a:r>
            <a:r>
              <a:rPr lang="en-US" sz="2300" dirty="0">
                <a:latin typeface="Times New Roman" panose="02020603050405020304" pitchFamily="18" charset="0"/>
                <a:cs typeface="Times New Roman" panose="02020603050405020304" pitchFamily="18" charset="0"/>
              </a:rPr>
              <a:t> in </a:t>
            </a:r>
            <a:r>
              <a:rPr lang="en-US" sz="2300" dirty="0" err="1">
                <a:latin typeface="Times New Roman" panose="02020603050405020304" pitchFamily="18" charset="0"/>
                <a:cs typeface="Times New Roman" panose="02020603050405020304" pitchFamily="18" charset="0"/>
              </a:rPr>
              <a:t>hoa</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và</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dấu</a:t>
            </a:r>
            <a:r>
              <a:rPr lang="en-US" sz="2300" dirty="0">
                <a:latin typeface="Times New Roman" panose="02020603050405020304" pitchFamily="18" charset="0"/>
                <a:cs typeface="Times New Roman" panose="02020603050405020304" pitchFamily="18" charset="0"/>
              </a:rPr>
              <a:t> `_` </a:t>
            </a:r>
          </a:p>
          <a:p>
            <a:pPr marL="742950" lvl="1" indent="-285750">
              <a:buFontTx/>
              <a:buChar char="-"/>
            </a:pPr>
            <a:r>
              <a:rPr lang="en-US" sz="2300" dirty="0">
                <a:latin typeface="Times New Roman" panose="02020603050405020304" pitchFamily="18" charset="0"/>
                <a:cs typeface="Times New Roman" panose="02020603050405020304" pitchFamily="18" charset="0"/>
              </a:rPr>
              <a:t>Static Variable (</a:t>
            </a:r>
            <a:r>
              <a:rPr lang="en-US" sz="2300" dirty="0" err="1">
                <a:latin typeface="Times New Roman" panose="02020603050405020304" pitchFamily="18" charset="0"/>
                <a:cs typeface="Times New Roman" panose="02020603050405020304" pitchFamily="18" charset="0"/>
              </a:rPr>
              <a:t>Biến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tĩnh</a:t>
            </a:r>
            <a:r>
              <a:rPr lang="en-US" sz="23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6757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93402" y="958161"/>
            <a:ext cx="8712598" cy="866951"/>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406096" y="876305"/>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437262" y="1122199"/>
            <a:ext cx="6899055" cy="523220"/>
          </a:xfrm>
          <a:prstGeom prst="rect">
            <a:avLst/>
          </a:prstGeom>
          <a:noFill/>
        </p:spPr>
        <p:txBody>
          <a:bodyPr wrap="square" rtlCol="0">
            <a:spAutoFit/>
          </a:bodyPr>
          <a:lstStyle/>
          <a:p>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Kiểu Dữ Liệu C</a:t>
            </a:r>
            <a:r>
              <a:rPr lang="vi-VN"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ơ</a:t>
            </a:r>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Bản Trong Java</a:t>
            </a:r>
            <a:endParaRPr lang="zh-CN" altLang="en-US"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18" name="Picture 17">
            <a:extLst>
              <a:ext uri="{FF2B5EF4-FFF2-40B4-BE49-F238E27FC236}">
                <a16:creationId xmlns:a16="http://schemas.microsoft.com/office/drawing/2014/main" id="{0B8CAF25-8C99-470A-B5D0-832C2EB19DC0}"/>
              </a:ext>
            </a:extLst>
          </p:cNvPr>
          <p:cNvPicPr>
            <a:picLocks noChangeAspect="1"/>
          </p:cNvPicPr>
          <p:nvPr/>
        </p:nvPicPr>
        <p:blipFill>
          <a:blip r:embed="rId4"/>
          <a:stretch>
            <a:fillRect/>
          </a:stretch>
        </p:blipFill>
        <p:spPr>
          <a:xfrm>
            <a:off x="2625560" y="1755215"/>
            <a:ext cx="6594640" cy="4188385"/>
          </a:xfrm>
          <a:prstGeom prst="rect">
            <a:avLst/>
          </a:prstGeom>
        </p:spPr>
      </p:pic>
    </p:spTree>
    <p:extLst>
      <p:ext uri="{BB962C8B-B14F-4D97-AF65-F5344CB8AC3E}">
        <p14:creationId xmlns:p14="http://schemas.microsoft.com/office/powerpoint/2010/main" val="3244018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440930" y="1120202"/>
            <a:ext cx="846507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grpSp>
      <p:grpSp>
        <p:nvGrpSpPr>
          <p:cNvPr id="9" name="组合 20"/>
          <p:cNvGrpSpPr/>
          <p:nvPr/>
        </p:nvGrpSpPr>
        <p:grpSpPr>
          <a:xfrm>
            <a:off x="1652942" y="1044602"/>
            <a:ext cx="954081" cy="1017431"/>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904214"/>
            </a:xfrm>
            <a:prstGeom prst="rect">
              <a:avLst/>
            </a:prstGeom>
            <a:noFill/>
          </p:spPr>
          <p:txBody>
            <a:bodyPr wrap="square" rtlCol="0">
              <a:spAutoFit/>
            </a:bodyPr>
            <a:lstStyle/>
            <a:p>
              <a:r>
                <a:rPr lang="en-US" altLang="zh-CN" sz="2800" b="1" dirty="0">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03</a:t>
              </a:r>
              <a:endParaRPr lang="zh-CN" altLang="en-US" sz="2800" b="1" dirty="0">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17" name="文本框 31"/>
          <p:cNvSpPr txBox="1"/>
          <p:nvPr/>
        </p:nvSpPr>
        <p:spPr>
          <a:xfrm>
            <a:off x="2755089" y="1152580"/>
            <a:ext cx="6905838" cy="523220"/>
          </a:xfrm>
          <a:prstGeom prst="rect">
            <a:avLst/>
          </a:prstGeom>
          <a:noFill/>
        </p:spPr>
        <p:txBody>
          <a:bodyPr wrap="square" rtlCol="0">
            <a:spAutoFit/>
          </a:bodyPr>
          <a:lstStyle/>
          <a:p>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Access Modifier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Phạm</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Vi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Truy</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Cập</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47D9BE0F-CD49-4C7E-87FC-CEDF3E6E0F2E}"/>
              </a:ext>
            </a:extLst>
          </p:cNvPr>
          <p:cNvPicPr>
            <a:picLocks noChangeAspect="1"/>
          </p:cNvPicPr>
          <p:nvPr/>
        </p:nvPicPr>
        <p:blipFill>
          <a:blip r:embed="rId4"/>
          <a:stretch>
            <a:fillRect/>
          </a:stretch>
        </p:blipFill>
        <p:spPr>
          <a:xfrm>
            <a:off x="1738313" y="2400300"/>
            <a:ext cx="9397342" cy="2218389"/>
          </a:xfrm>
          <a:prstGeom prst="rect">
            <a:avLst/>
          </a:prstGeom>
        </p:spPr>
      </p:pic>
    </p:spTree>
    <p:extLst>
      <p:ext uri="{BB962C8B-B14F-4D97-AF65-F5344CB8AC3E}">
        <p14:creationId xmlns:p14="http://schemas.microsoft.com/office/powerpoint/2010/main" val="391451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440930" y="1120202"/>
            <a:ext cx="846507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grpSp>
      <p:grpSp>
        <p:nvGrpSpPr>
          <p:cNvPr id="9" name="组合 20"/>
          <p:cNvGrpSpPr/>
          <p:nvPr/>
        </p:nvGrpSpPr>
        <p:grpSpPr>
          <a:xfrm>
            <a:off x="1652942" y="1044602"/>
            <a:ext cx="954081" cy="1017431"/>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904214"/>
            </a:xfrm>
            <a:prstGeom prst="rect">
              <a:avLst/>
            </a:prstGeom>
            <a:noFill/>
          </p:spPr>
          <p:txBody>
            <a:bodyPr wrap="square" rtlCol="0">
              <a:spAutoFit/>
            </a:bodyPr>
            <a:lstStyle/>
            <a:p>
              <a:r>
                <a:rPr lang="en-US" altLang="zh-CN" sz="2800" b="1" dirty="0">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03</a:t>
              </a:r>
              <a:endParaRPr lang="zh-CN" altLang="en-US" sz="2800" b="1" dirty="0">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17" name="文本框 31"/>
          <p:cNvSpPr txBox="1"/>
          <p:nvPr/>
        </p:nvSpPr>
        <p:spPr>
          <a:xfrm>
            <a:off x="2755089" y="1152580"/>
            <a:ext cx="6905838"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Ví</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dụ</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endParaRPr lang="zh-CN" altLang="en-US" sz="2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4336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3"/>
          <p:cNvGrpSpPr/>
          <p:nvPr/>
        </p:nvGrpSpPr>
        <p:grpSpPr>
          <a:xfrm>
            <a:off x="358627" y="2689935"/>
            <a:ext cx="1930140" cy="1756753"/>
            <a:chOff x="2553093" y="952901"/>
            <a:chExt cx="2096908" cy="1866900"/>
          </a:xfrm>
        </p:grpSpPr>
        <p:sp>
          <p:nvSpPr>
            <p:cNvPr id="8" name="椭圆 4"/>
            <p:cNvSpPr/>
            <p:nvPr/>
          </p:nvSpPr>
          <p:spPr>
            <a:xfrm>
              <a:off x="2553093" y="952901"/>
              <a:ext cx="1866900" cy="1866900"/>
            </a:xfrm>
            <a:prstGeom prst="ellipse">
              <a:avLst/>
            </a:prstGeom>
            <a:gradFill>
              <a:gsLst>
                <a:gs pos="0">
                  <a:srgbClr val="F5F5F5"/>
                </a:gs>
                <a:gs pos="10000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prstClr val="white"/>
                </a:solidFill>
              </a:endParaRPr>
            </a:p>
          </p:txBody>
        </p:sp>
        <p:sp>
          <p:nvSpPr>
            <p:cNvPr id="9" name="椭圆 5"/>
            <p:cNvSpPr/>
            <p:nvPr/>
          </p:nvSpPr>
          <p:spPr>
            <a:xfrm>
              <a:off x="3008704" y="1150504"/>
              <a:ext cx="1429346" cy="1429345"/>
            </a:xfrm>
            <a:prstGeom prst="ellipse">
              <a:avLst/>
            </a:prstGeom>
            <a:solidFill>
              <a:schemeClr val="bg1">
                <a:lumMod val="95000"/>
              </a:schemeClr>
            </a:solidFill>
            <a:ln w="22225">
              <a:gradFill flip="none" rotWithShape="1">
                <a:gsLst>
                  <a:gs pos="0">
                    <a:schemeClr val="bg1">
                      <a:lumMod val="75000"/>
                    </a:schemeClr>
                  </a:gs>
                  <a:gs pos="100000">
                    <a:schemeClr val="bg1"/>
                  </a:gs>
                </a:gsLst>
                <a:lin ang="2700000" scaled="1"/>
                <a:tileRect/>
              </a:gradFill>
            </a:ln>
            <a:effectLst>
              <a:innerShdw blurRad="1016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prstClr val="white"/>
                </a:solidFill>
              </a:endParaRPr>
            </a:p>
          </p:txBody>
        </p:sp>
        <p:sp>
          <p:nvSpPr>
            <p:cNvPr id="10" name="文本框 136"/>
            <p:cNvSpPr txBox="1"/>
            <p:nvPr/>
          </p:nvSpPr>
          <p:spPr>
            <a:xfrm>
              <a:off x="2783718" y="1324275"/>
              <a:ext cx="1866283" cy="1272437"/>
            </a:xfrm>
            <a:prstGeom prst="rect">
              <a:avLst/>
            </a:prstGeom>
            <a:noFill/>
          </p:spPr>
          <p:txBody>
            <a:bodyPr wrap="square" rtlCol="0">
              <a:spAutoFit/>
            </a:bodyPr>
            <a:lstStyle/>
            <a:p>
              <a:pPr algn="ctr"/>
              <a:r>
                <a:rPr lang="en-US" altLang="zh-CN" sz="2800" b="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NỘI DUNG</a:t>
              </a:r>
              <a:endParaRPr lang="zh-CN" altLang="en-US" sz="2800" b="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11" name="组合 8"/>
          <p:cNvGrpSpPr/>
          <p:nvPr/>
        </p:nvGrpSpPr>
        <p:grpSpPr>
          <a:xfrm>
            <a:off x="2139124" y="1571215"/>
            <a:ext cx="805150" cy="718592"/>
            <a:chOff x="3262497" y="1084626"/>
            <a:chExt cx="1126854" cy="958123"/>
          </a:xfrm>
        </p:grpSpPr>
        <p:grpSp>
          <p:nvGrpSpPr>
            <p:cNvPr id="12" name="组合 9"/>
            <p:cNvGrpSpPr/>
            <p:nvPr/>
          </p:nvGrpSpPr>
          <p:grpSpPr>
            <a:xfrm>
              <a:off x="3262497" y="1084626"/>
              <a:ext cx="1126854" cy="958123"/>
              <a:chOff x="2892834" y="1141776"/>
              <a:chExt cx="1126854" cy="958123"/>
            </a:xfrm>
          </p:grpSpPr>
          <p:sp>
            <p:nvSpPr>
              <p:cNvPr id="14" name="圆角矩形 13"/>
              <p:cNvSpPr/>
              <p:nvPr/>
            </p:nvSpPr>
            <p:spPr>
              <a:xfrm>
                <a:off x="2943363" y="1141776"/>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5" name="圆角矩形 14"/>
              <p:cNvSpPr/>
              <p:nvPr/>
            </p:nvSpPr>
            <p:spPr>
              <a:xfrm>
                <a:off x="2892834" y="1178024"/>
                <a:ext cx="1063215" cy="901028"/>
              </a:xfrm>
              <a:prstGeom prst="roundRect">
                <a:avLst>
                  <a:gd name="adj" fmla="val 13889"/>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13" name="文本框 11"/>
            <p:cNvSpPr txBox="1"/>
            <p:nvPr/>
          </p:nvSpPr>
          <p:spPr>
            <a:xfrm>
              <a:off x="3266480" y="1209433"/>
              <a:ext cx="1030515"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01</a:t>
              </a:r>
              <a:endParaRPr lang="zh-CN" altLang="en-US" sz="2800">
                <a:solidFill>
                  <a:schemeClr val="bg1"/>
                </a:solidFill>
                <a:latin typeface="Impact" panose="020B0806030902050204" pitchFamily="34" charset="0"/>
              </a:endParaRPr>
            </a:p>
          </p:txBody>
        </p:sp>
      </p:grpSp>
      <p:grpSp>
        <p:nvGrpSpPr>
          <p:cNvPr id="16" name="组合 15"/>
          <p:cNvGrpSpPr/>
          <p:nvPr/>
        </p:nvGrpSpPr>
        <p:grpSpPr>
          <a:xfrm>
            <a:off x="2143179" y="2408314"/>
            <a:ext cx="801094" cy="803410"/>
            <a:chOff x="3142025" y="2335585"/>
            <a:chExt cx="1161462" cy="966191"/>
          </a:xfrm>
        </p:grpSpPr>
        <p:grpSp>
          <p:nvGrpSpPr>
            <p:cNvPr id="17" name="组合 16"/>
            <p:cNvGrpSpPr/>
            <p:nvPr/>
          </p:nvGrpSpPr>
          <p:grpSpPr>
            <a:xfrm>
              <a:off x="3155526" y="2335585"/>
              <a:ext cx="1147961" cy="966191"/>
              <a:chOff x="2785863" y="1141409"/>
              <a:chExt cx="1147961" cy="966191"/>
            </a:xfrm>
          </p:grpSpPr>
          <p:sp>
            <p:nvSpPr>
              <p:cNvPr id="19" name="圆角矩形 20"/>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20" name="圆角矩形 21"/>
              <p:cNvSpPr/>
              <p:nvPr/>
            </p:nvSpPr>
            <p:spPr>
              <a:xfrm>
                <a:off x="2785863" y="1141409"/>
                <a:ext cx="1063215" cy="901028"/>
              </a:xfrm>
              <a:prstGeom prst="roundRect">
                <a:avLst>
                  <a:gd name="adj" fmla="val 13889"/>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18" name="文本框 18"/>
            <p:cNvSpPr txBox="1"/>
            <p:nvPr/>
          </p:nvSpPr>
          <p:spPr>
            <a:xfrm>
              <a:off x="3142025" y="2450258"/>
              <a:ext cx="1088129" cy="629231"/>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02</a:t>
              </a:r>
              <a:endParaRPr lang="zh-CN" altLang="en-US" sz="2800">
                <a:solidFill>
                  <a:schemeClr val="bg1"/>
                </a:solidFill>
                <a:latin typeface="Impact" panose="020B0806030902050204" pitchFamily="34" charset="0"/>
              </a:endParaRPr>
            </a:p>
          </p:txBody>
        </p:sp>
      </p:grpSp>
      <p:grpSp>
        <p:nvGrpSpPr>
          <p:cNvPr id="21" name="组合 22"/>
          <p:cNvGrpSpPr/>
          <p:nvPr/>
        </p:nvGrpSpPr>
        <p:grpSpPr>
          <a:xfrm>
            <a:off x="2116678" y="3258986"/>
            <a:ext cx="787200" cy="718592"/>
            <a:chOff x="3227162" y="3591385"/>
            <a:chExt cx="1089578" cy="958123"/>
          </a:xfrm>
        </p:grpSpPr>
        <p:grpSp>
          <p:nvGrpSpPr>
            <p:cNvPr id="22" name="组合 23"/>
            <p:cNvGrpSpPr/>
            <p:nvPr/>
          </p:nvGrpSpPr>
          <p:grpSpPr>
            <a:xfrm>
              <a:off x="3227162" y="3591385"/>
              <a:ext cx="1089578" cy="958123"/>
              <a:chOff x="2857499" y="1149477"/>
              <a:chExt cx="1089578" cy="958123"/>
            </a:xfrm>
          </p:grpSpPr>
          <p:sp>
            <p:nvSpPr>
              <p:cNvPr id="24" name="圆角矩形 27"/>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25" name="圆角矩形 28"/>
              <p:cNvSpPr/>
              <p:nvPr/>
            </p:nvSpPr>
            <p:spPr>
              <a:xfrm>
                <a:off x="2883862" y="1159582"/>
                <a:ext cx="1063215" cy="901028"/>
              </a:xfrm>
              <a:prstGeom prst="roundRect">
                <a:avLst>
                  <a:gd name="adj" fmla="val 13889"/>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23" name="文本框 25"/>
            <p:cNvSpPr txBox="1"/>
            <p:nvPr/>
          </p:nvSpPr>
          <p:spPr>
            <a:xfrm>
              <a:off x="3250771" y="3701112"/>
              <a:ext cx="1030515"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03</a:t>
              </a:r>
              <a:endParaRPr lang="zh-CN" altLang="en-US" sz="2800">
                <a:solidFill>
                  <a:schemeClr val="bg1"/>
                </a:solidFill>
                <a:latin typeface="Impact" panose="020B0806030902050204" pitchFamily="34" charset="0"/>
              </a:endParaRPr>
            </a:p>
          </p:txBody>
        </p:sp>
      </p:grpSp>
      <p:grpSp>
        <p:nvGrpSpPr>
          <p:cNvPr id="26" name="组合 29"/>
          <p:cNvGrpSpPr/>
          <p:nvPr/>
        </p:nvGrpSpPr>
        <p:grpSpPr>
          <a:xfrm>
            <a:off x="2152095" y="4847494"/>
            <a:ext cx="751783" cy="703059"/>
            <a:chOff x="3227162" y="4807549"/>
            <a:chExt cx="1098550" cy="958123"/>
          </a:xfrm>
          <a:solidFill>
            <a:srgbClr val="0070C0"/>
          </a:solidFill>
        </p:grpSpPr>
        <p:grpSp>
          <p:nvGrpSpPr>
            <p:cNvPr id="27" name="组合 30"/>
            <p:cNvGrpSpPr/>
            <p:nvPr/>
          </p:nvGrpSpPr>
          <p:grpSpPr>
            <a:xfrm>
              <a:off x="3227162" y="4807549"/>
              <a:ext cx="1098550" cy="958123"/>
              <a:chOff x="2857499" y="1149477"/>
              <a:chExt cx="1098550" cy="958123"/>
            </a:xfrm>
            <a:grpFill/>
          </p:grpSpPr>
          <p:sp>
            <p:nvSpPr>
              <p:cNvPr id="29" name="圆角矩形 34"/>
              <p:cNvSpPr/>
              <p:nvPr/>
            </p:nvSpPr>
            <p:spPr>
              <a:xfrm>
                <a:off x="2857499" y="1149477"/>
                <a:ext cx="1076325" cy="958123"/>
              </a:xfrm>
              <a:prstGeom prst="roundRect">
                <a:avLst>
                  <a:gd name="adj" fmla="val 1388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30" name="圆角矩形 35"/>
              <p:cNvSpPr/>
              <p:nvPr/>
            </p:nvSpPr>
            <p:spPr>
              <a:xfrm>
                <a:off x="2892834" y="1178024"/>
                <a:ext cx="1063215" cy="901028"/>
              </a:xfrm>
              <a:prstGeom prst="roundRect">
                <a:avLst>
                  <a:gd name="adj" fmla="val 1388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28" name="文本框 32"/>
            <p:cNvSpPr txBox="1"/>
            <p:nvPr/>
          </p:nvSpPr>
          <p:spPr>
            <a:xfrm>
              <a:off x="3250067" y="4917276"/>
              <a:ext cx="1030514" cy="738666"/>
            </a:xfrm>
            <a:prstGeom prst="rect">
              <a:avLst/>
            </a:prstGeom>
            <a:grpFill/>
          </p:spPr>
          <p:txBody>
            <a:bodyPr wrap="square" rtlCol="0">
              <a:spAutoFit/>
            </a:bodyPr>
            <a:lstStyle/>
            <a:p>
              <a:pPr algn="ctr"/>
              <a:r>
                <a:rPr lang="en-US" altLang="zh-CN" sz="2800">
                  <a:solidFill>
                    <a:schemeClr val="bg1"/>
                  </a:solidFill>
                  <a:latin typeface="Impact" panose="020B0806030902050204" pitchFamily="34" charset="0"/>
                </a:rPr>
                <a:t>05</a:t>
              </a:r>
              <a:endParaRPr lang="zh-CN" altLang="en-US" sz="2800">
                <a:solidFill>
                  <a:schemeClr val="bg1"/>
                </a:solidFill>
                <a:latin typeface="Impact" panose="020B0806030902050204" pitchFamily="34" charset="0"/>
              </a:endParaRPr>
            </a:p>
          </p:txBody>
        </p:sp>
      </p:grpSp>
      <p:grpSp>
        <p:nvGrpSpPr>
          <p:cNvPr id="31" name="组合 36"/>
          <p:cNvGrpSpPr/>
          <p:nvPr/>
        </p:nvGrpSpPr>
        <p:grpSpPr>
          <a:xfrm>
            <a:off x="3315327" y="1598401"/>
            <a:ext cx="6428734" cy="675771"/>
            <a:chOff x="4555084" y="1092328"/>
            <a:chExt cx="4697323" cy="1150809"/>
          </a:xfrm>
        </p:grpSpPr>
        <p:pic>
          <p:nvPicPr>
            <p:cNvPr id="32" name="图片 37"/>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a:off x="4926460" y="2041830"/>
              <a:ext cx="3646270" cy="201307"/>
            </a:xfrm>
            <a:prstGeom prst="rect">
              <a:avLst/>
            </a:prstGeom>
          </p:spPr>
        </p:pic>
        <p:grpSp>
          <p:nvGrpSpPr>
            <p:cNvPr id="33" name="组合 38"/>
            <p:cNvGrpSpPr/>
            <p:nvPr/>
          </p:nvGrpSpPr>
          <p:grpSpPr>
            <a:xfrm>
              <a:off x="4555084" y="1092328"/>
              <a:ext cx="4697323" cy="974451"/>
              <a:chOff x="4555084" y="1092328"/>
              <a:chExt cx="4697323" cy="974451"/>
            </a:xfrm>
          </p:grpSpPr>
          <p:pic>
            <p:nvPicPr>
              <p:cNvPr id="34" name="图片 39"/>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16200000">
                <a:off x="8600149" y="1414521"/>
                <a:ext cx="958122" cy="346394"/>
              </a:xfrm>
              <a:prstGeom prst="rect">
                <a:avLst/>
              </a:prstGeom>
            </p:spPr>
          </p:pic>
          <p:sp>
            <p:nvSpPr>
              <p:cNvPr id="35" name="圆角矩形 40"/>
              <p:cNvSpPr/>
              <p:nvPr/>
            </p:nvSpPr>
            <p:spPr>
              <a:xfrm>
                <a:off x="4555084" y="1092328"/>
                <a:ext cx="4389024"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grpSp>
      <p:grpSp>
        <p:nvGrpSpPr>
          <p:cNvPr id="46" name="组合 51"/>
          <p:cNvGrpSpPr/>
          <p:nvPr/>
        </p:nvGrpSpPr>
        <p:grpSpPr>
          <a:xfrm>
            <a:off x="3242960" y="4074674"/>
            <a:ext cx="6504672" cy="675771"/>
            <a:chOff x="4555085" y="4807551"/>
            <a:chExt cx="4697322" cy="974450"/>
          </a:xfrm>
        </p:grpSpPr>
        <p:pic>
          <p:nvPicPr>
            <p:cNvPr id="47" name="图片 52"/>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a:off x="4873327" y="5580404"/>
              <a:ext cx="3646270" cy="201307"/>
            </a:xfrm>
            <a:prstGeom prst="rect">
              <a:avLst/>
            </a:prstGeom>
          </p:spPr>
        </p:pic>
        <p:grpSp>
          <p:nvGrpSpPr>
            <p:cNvPr id="48" name="组合 53"/>
            <p:cNvGrpSpPr/>
            <p:nvPr/>
          </p:nvGrpSpPr>
          <p:grpSpPr>
            <a:xfrm>
              <a:off x="4555085" y="4807551"/>
              <a:ext cx="4697322" cy="974450"/>
              <a:chOff x="4555085" y="4807551"/>
              <a:chExt cx="4697322" cy="974450"/>
            </a:xfrm>
          </p:grpSpPr>
          <p:pic>
            <p:nvPicPr>
              <p:cNvPr id="49" name="图片 54"/>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16200000">
                <a:off x="8600150" y="5129743"/>
                <a:ext cx="958122" cy="346393"/>
              </a:xfrm>
              <a:prstGeom prst="rect">
                <a:avLst/>
              </a:prstGeom>
            </p:spPr>
          </p:pic>
          <p:sp>
            <p:nvSpPr>
              <p:cNvPr id="50" name="圆角矩形 55"/>
              <p:cNvSpPr/>
              <p:nvPr/>
            </p:nvSpPr>
            <p:spPr>
              <a:xfrm>
                <a:off x="4555085" y="4807551"/>
                <a:ext cx="4389024"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grpSp>
      <p:grpSp>
        <p:nvGrpSpPr>
          <p:cNvPr id="51" name="组合 56"/>
          <p:cNvGrpSpPr/>
          <p:nvPr/>
        </p:nvGrpSpPr>
        <p:grpSpPr>
          <a:xfrm>
            <a:off x="2784174" y="1598401"/>
            <a:ext cx="778013" cy="3964198"/>
            <a:chOff x="3971019" y="796001"/>
            <a:chExt cx="989404" cy="5338506"/>
          </a:xfrm>
        </p:grpSpPr>
        <p:sp>
          <p:nvSpPr>
            <p:cNvPr id="52" name="矩形 57"/>
            <p:cNvSpPr/>
            <p:nvPr/>
          </p:nvSpPr>
          <p:spPr>
            <a:xfrm>
              <a:off x="4614031" y="796001"/>
              <a:ext cx="346392" cy="5287413"/>
            </a:xfrm>
            <a:prstGeom prst="rect">
              <a:avLst/>
            </a:prstGeom>
            <a:gradFill>
              <a:gsLst>
                <a:gs pos="0">
                  <a:schemeClr val="tx1">
                    <a:alpha val="8000"/>
                  </a:schemeClr>
                </a:gs>
                <a:gs pos="100000">
                  <a:srgbClr val="F2F2F2">
                    <a:alpha val="0"/>
                  </a:srgb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3" name="矩形 58"/>
            <p:cNvSpPr/>
            <p:nvPr/>
          </p:nvSpPr>
          <p:spPr>
            <a:xfrm>
              <a:off x="4178614" y="796001"/>
              <a:ext cx="452661" cy="5287413"/>
            </a:xfrm>
            <a:prstGeom prst="rect">
              <a:avLst/>
            </a:prstGeom>
            <a:solidFill>
              <a:srgbClr val="F2F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pic>
          <p:nvPicPr>
            <p:cNvPr id="54" name="图片 59"/>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5400000">
              <a:off x="1404452" y="3362569"/>
              <a:ext cx="5338505" cy="205371"/>
            </a:xfrm>
            <a:prstGeom prst="rect">
              <a:avLst/>
            </a:prstGeom>
          </p:spPr>
        </p:pic>
        <p:sp>
          <p:nvSpPr>
            <p:cNvPr id="55" name="流程图: 手动输入 32"/>
            <p:cNvSpPr/>
            <p:nvPr/>
          </p:nvSpPr>
          <p:spPr>
            <a:xfrm flipH="1" flipV="1">
              <a:off x="4614203" y="796001"/>
              <a:ext cx="345594" cy="920797"/>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1" fmla="*/ 0 w 10000"/>
                <a:gd name="connsiteY0-2" fmla="*/ 6677 h 10000"/>
                <a:gd name="connsiteX1-3" fmla="*/ 10000 w 10000"/>
                <a:gd name="connsiteY1-4" fmla="*/ 0 h 10000"/>
                <a:gd name="connsiteX2-5" fmla="*/ 10000 w 10000"/>
                <a:gd name="connsiteY2-6" fmla="*/ 10000 h 10000"/>
                <a:gd name="connsiteX3-7" fmla="*/ 0 w 10000"/>
                <a:gd name="connsiteY3-8" fmla="*/ 10000 h 10000"/>
                <a:gd name="connsiteX4-9" fmla="*/ 0 w 10000"/>
                <a:gd name="connsiteY4-10" fmla="*/ 6677 h 10000"/>
                <a:gd name="connsiteX0-11" fmla="*/ 0 w 10000"/>
                <a:gd name="connsiteY0-12" fmla="*/ 6875 h 10000"/>
                <a:gd name="connsiteX1-13" fmla="*/ 10000 w 10000"/>
                <a:gd name="connsiteY1-14" fmla="*/ 0 h 10000"/>
                <a:gd name="connsiteX2-15" fmla="*/ 10000 w 10000"/>
                <a:gd name="connsiteY2-16" fmla="*/ 10000 h 10000"/>
                <a:gd name="connsiteX3-17" fmla="*/ 0 w 10000"/>
                <a:gd name="connsiteY3-18" fmla="*/ 10000 h 10000"/>
                <a:gd name="connsiteX4-19" fmla="*/ 0 w 10000"/>
                <a:gd name="connsiteY4-20" fmla="*/ 6875 h 10000"/>
                <a:gd name="connsiteX0-21" fmla="*/ 0 w 10185"/>
                <a:gd name="connsiteY0-22" fmla="*/ 6624 h 10000"/>
                <a:gd name="connsiteX1-23" fmla="*/ 10185 w 10185"/>
                <a:gd name="connsiteY1-24" fmla="*/ 0 h 10000"/>
                <a:gd name="connsiteX2-25" fmla="*/ 10185 w 10185"/>
                <a:gd name="connsiteY2-26" fmla="*/ 10000 h 10000"/>
                <a:gd name="connsiteX3-27" fmla="*/ 185 w 10185"/>
                <a:gd name="connsiteY3-28" fmla="*/ 10000 h 10000"/>
                <a:gd name="connsiteX4-29" fmla="*/ 0 w 10185"/>
                <a:gd name="connsiteY4-30" fmla="*/ 6624 h 10000"/>
                <a:gd name="connsiteX0-31" fmla="*/ 0 w 10092"/>
                <a:gd name="connsiteY0-32" fmla="*/ 8092 h 10000"/>
                <a:gd name="connsiteX1-33" fmla="*/ 10092 w 10092"/>
                <a:gd name="connsiteY1-34" fmla="*/ 0 h 10000"/>
                <a:gd name="connsiteX2-35" fmla="*/ 10092 w 10092"/>
                <a:gd name="connsiteY2-36" fmla="*/ 10000 h 10000"/>
                <a:gd name="connsiteX3-37" fmla="*/ 92 w 10092"/>
                <a:gd name="connsiteY3-38" fmla="*/ 10000 h 10000"/>
                <a:gd name="connsiteX4-39" fmla="*/ 0 w 10092"/>
                <a:gd name="connsiteY4-40" fmla="*/ 8092 h 10000"/>
                <a:gd name="connsiteX0-41" fmla="*/ 0 w 10092"/>
                <a:gd name="connsiteY0-42" fmla="*/ 8736 h 10000"/>
                <a:gd name="connsiteX1-43" fmla="*/ 10092 w 10092"/>
                <a:gd name="connsiteY1-44" fmla="*/ 0 h 10000"/>
                <a:gd name="connsiteX2-45" fmla="*/ 10092 w 10092"/>
                <a:gd name="connsiteY2-46" fmla="*/ 10000 h 10000"/>
                <a:gd name="connsiteX3-47" fmla="*/ 92 w 10092"/>
                <a:gd name="connsiteY3-48" fmla="*/ 10000 h 10000"/>
                <a:gd name="connsiteX4-49" fmla="*/ 0 w 10092"/>
                <a:gd name="connsiteY4-50" fmla="*/ 8736 h 10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92" h="10000">
                  <a:moveTo>
                    <a:pt x="0" y="8736"/>
                  </a:moveTo>
                  <a:lnTo>
                    <a:pt x="10092" y="0"/>
                  </a:lnTo>
                  <a:lnTo>
                    <a:pt x="10092" y="10000"/>
                  </a:lnTo>
                  <a:lnTo>
                    <a:pt x="92" y="10000"/>
                  </a:lnTo>
                  <a:cubicBezTo>
                    <a:pt x="30" y="8875"/>
                    <a:pt x="62" y="9861"/>
                    <a:pt x="0" y="8736"/>
                  </a:cubicBezTo>
                  <a:close/>
                </a:path>
              </a:pathLst>
            </a:custGeom>
            <a:gradFill>
              <a:gsLst>
                <a:gs pos="0">
                  <a:schemeClr val="tx1">
                    <a:alpha val="21000"/>
                  </a:schemeClr>
                </a:gs>
                <a:gs pos="100000">
                  <a:srgbClr val="F2F2F2">
                    <a:alpha val="0"/>
                  </a:srgbClr>
                </a:gs>
              </a:gsLst>
              <a:lin ang="108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6" name="梯形 61"/>
            <p:cNvSpPr/>
            <p:nvPr/>
          </p:nvSpPr>
          <p:spPr>
            <a:xfrm rot="5400000">
              <a:off x="4085362" y="2026910"/>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7" name="梯形 62"/>
            <p:cNvSpPr/>
            <p:nvPr/>
          </p:nvSpPr>
          <p:spPr>
            <a:xfrm rot="5400000">
              <a:off x="4085362" y="3275907"/>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8" name="梯形 63"/>
            <p:cNvSpPr/>
            <p:nvPr/>
          </p:nvSpPr>
          <p:spPr>
            <a:xfrm rot="5400000">
              <a:off x="4085362" y="4502881"/>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9" name="流程图: 手动输入 32"/>
            <p:cNvSpPr/>
            <p:nvPr/>
          </p:nvSpPr>
          <p:spPr>
            <a:xfrm flipH="1">
              <a:off x="4614203" y="5187950"/>
              <a:ext cx="345594" cy="895464"/>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1" fmla="*/ 0 w 10000"/>
                <a:gd name="connsiteY0-2" fmla="*/ 6677 h 10000"/>
                <a:gd name="connsiteX1-3" fmla="*/ 10000 w 10000"/>
                <a:gd name="connsiteY1-4" fmla="*/ 0 h 10000"/>
                <a:gd name="connsiteX2-5" fmla="*/ 10000 w 10000"/>
                <a:gd name="connsiteY2-6" fmla="*/ 10000 h 10000"/>
                <a:gd name="connsiteX3-7" fmla="*/ 0 w 10000"/>
                <a:gd name="connsiteY3-8" fmla="*/ 10000 h 10000"/>
                <a:gd name="connsiteX4-9" fmla="*/ 0 w 10000"/>
                <a:gd name="connsiteY4-10" fmla="*/ 6677 h 10000"/>
                <a:gd name="connsiteX0-11" fmla="*/ 0 w 10000"/>
                <a:gd name="connsiteY0-12" fmla="*/ 6875 h 10000"/>
                <a:gd name="connsiteX1-13" fmla="*/ 10000 w 10000"/>
                <a:gd name="connsiteY1-14" fmla="*/ 0 h 10000"/>
                <a:gd name="connsiteX2-15" fmla="*/ 10000 w 10000"/>
                <a:gd name="connsiteY2-16" fmla="*/ 10000 h 10000"/>
                <a:gd name="connsiteX3-17" fmla="*/ 0 w 10000"/>
                <a:gd name="connsiteY3-18" fmla="*/ 10000 h 10000"/>
                <a:gd name="connsiteX4-19" fmla="*/ 0 w 10000"/>
                <a:gd name="connsiteY4-20" fmla="*/ 6875 h 10000"/>
                <a:gd name="connsiteX0-21" fmla="*/ 0 w 10185"/>
                <a:gd name="connsiteY0-22" fmla="*/ 6624 h 10000"/>
                <a:gd name="connsiteX1-23" fmla="*/ 10185 w 10185"/>
                <a:gd name="connsiteY1-24" fmla="*/ 0 h 10000"/>
                <a:gd name="connsiteX2-25" fmla="*/ 10185 w 10185"/>
                <a:gd name="connsiteY2-26" fmla="*/ 10000 h 10000"/>
                <a:gd name="connsiteX3-27" fmla="*/ 185 w 10185"/>
                <a:gd name="connsiteY3-28" fmla="*/ 10000 h 10000"/>
                <a:gd name="connsiteX4-29" fmla="*/ 0 w 10185"/>
                <a:gd name="connsiteY4-30" fmla="*/ 6624 h 10000"/>
                <a:gd name="connsiteX0-31" fmla="*/ 0 w 10092"/>
                <a:gd name="connsiteY0-32" fmla="*/ 8092 h 10000"/>
                <a:gd name="connsiteX1-33" fmla="*/ 10092 w 10092"/>
                <a:gd name="connsiteY1-34" fmla="*/ 0 h 10000"/>
                <a:gd name="connsiteX2-35" fmla="*/ 10092 w 10092"/>
                <a:gd name="connsiteY2-36" fmla="*/ 10000 h 10000"/>
                <a:gd name="connsiteX3-37" fmla="*/ 92 w 10092"/>
                <a:gd name="connsiteY3-38" fmla="*/ 10000 h 10000"/>
                <a:gd name="connsiteX4-39" fmla="*/ 0 w 10092"/>
                <a:gd name="connsiteY4-40" fmla="*/ 8092 h 10000"/>
                <a:gd name="connsiteX0-41" fmla="*/ 0 w 10092"/>
                <a:gd name="connsiteY0-42" fmla="*/ 8736 h 10000"/>
                <a:gd name="connsiteX1-43" fmla="*/ 10092 w 10092"/>
                <a:gd name="connsiteY1-44" fmla="*/ 0 h 10000"/>
                <a:gd name="connsiteX2-45" fmla="*/ 10092 w 10092"/>
                <a:gd name="connsiteY2-46" fmla="*/ 10000 h 10000"/>
                <a:gd name="connsiteX3-47" fmla="*/ 92 w 10092"/>
                <a:gd name="connsiteY3-48" fmla="*/ 10000 h 10000"/>
                <a:gd name="connsiteX4-49" fmla="*/ 0 w 10092"/>
                <a:gd name="connsiteY4-50" fmla="*/ 8736 h 10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92" h="10000">
                  <a:moveTo>
                    <a:pt x="0" y="8736"/>
                  </a:moveTo>
                  <a:lnTo>
                    <a:pt x="10092" y="0"/>
                  </a:lnTo>
                  <a:lnTo>
                    <a:pt x="10092" y="10000"/>
                  </a:lnTo>
                  <a:lnTo>
                    <a:pt x="92" y="10000"/>
                  </a:lnTo>
                  <a:cubicBezTo>
                    <a:pt x="30" y="8875"/>
                    <a:pt x="62" y="9861"/>
                    <a:pt x="0" y="8736"/>
                  </a:cubicBezTo>
                  <a:close/>
                </a:path>
              </a:pathLst>
            </a:custGeom>
            <a:gradFill>
              <a:gsLst>
                <a:gs pos="0">
                  <a:schemeClr val="tx1">
                    <a:alpha val="21000"/>
                  </a:schemeClr>
                </a:gs>
                <a:gs pos="100000">
                  <a:srgbClr val="F2F2F2">
                    <a:alpha val="0"/>
                  </a:srgbClr>
                </a:gs>
              </a:gsLst>
              <a:lin ang="108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60" name="文本框 66"/>
          <p:cNvSpPr txBox="1"/>
          <p:nvPr/>
        </p:nvSpPr>
        <p:spPr>
          <a:xfrm>
            <a:off x="3315326" y="1672543"/>
            <a:ext cx="5718389" cy="523220"/>
          </a:xfrm>
          <a:prstGeom prst="rect">
            <a:avLst/>
          </a:prstGeom>
          <a:noFill/>
        </p:spPr>
        <p:txBody>
          <a:bodyPr wrap="square" rtlCol="0">
            <a:spAutoFit/>
          </a:bodyPr>
          <a:lstStyle/>
          <a:p>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Lập</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Trình</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Hướng</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Là</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Gì</a:t>
            </a:r>
            <a:r>
              <a:rPr lang="en-US" altLang="zh-CN"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b="1" dirty="0">
              <a:solidFill>
                <a:schemeClr val="accent2">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64" name="组合 29"/>
          <p:cNvGrpSpPr/>
          <p:nvPr/>
        </p:nvGrpSpPr>
        <p:grpSpPr>
          <a:xfrm>
            <a:off x="2115695" y="4074674"/>
            <a:ext cx="788184" cy="723034"/>
            <a:chOff x="2957626" y="3769915"/>
            <a:chExt cx="1113652" cy="964046"/>
          </a:xfrm>
        </p:grpSpPr>
        <p:grpSp>
          <p:nvGrpSpPr>
            <p:cNvPr id="65" name="组合 30"/>
            <p:cNvGrpSpPr/>
            <p:nvPr/>
          </p:nvGrpSpPr>
          <p:grpSpPr>
            <a:xfrm>
              <a:off x="2957626" y="3769915"/>
              <a:ext cx="1113652" cy="964046"/>
              <a:chOff x="2587963" y="111843"/>
              <a:chExt cx="1113652" cy="964046"/>
            </a:xfrm>
          </p:grpSpPr>
          <p:sp>
            <p:nvSpPr>
              <p:cNvPr id="67" name="圆角矩形 34"/>
              <p:cNvSpPr/>
              <p:nvPr/>
            </p:nvSpPr>
            <p:spPr>
              <a:xfrm>
                <a:off x="2587963" y="117766"/>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68" name="圆角矩形 35"/>
              <p:cNvSpPr/>
              <p:nvPr/>
            </p:nvSpPr>
            <p:spPr>
              <a:xfrm>
                <a:off x="2638400" y="111843"/>
                <a:ext cx="1063215" cy="901028"/>
              </a:xfrm>
              <a:prstGeom prst="roundRect">
                <a:avLst>
                  <a:gd name="adj" fmla="val 13889"/>
                </a:avLst>
              </a:prstGeom>
              <a:solidFill>
                <a:srgbClr val="663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66" name="文本框 32"/>
            <p:cNvSpPr txBox="1"/>
            <p:nvPr/>
          </p:nvSpPr>
          <p:spPr>
            <a:xfrm>
              <a:off x="3008886" y="3882010"/>
              <a:ext cx="1030514"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04</a:t>
              </a:r>
              <a:endParaRPr lang="zh-CN" altLang="en-US" sz="2800">
                <a:solidFill>
                  <a:schemeClr val="bg1"/>
                </a:solidFill>
                <a:latin typeface="Impact" panose="020B0806030902050204" pitchFamily="34" charset="0"/>
              </a:endParaRPr>
            </a:p>
          </p:txBody>
        </p:sp>
      </p:grpSp>
      <p:grpSp>
        <p:nvGrpSpPr>
          <p:cNvPr id="69" name="组合 51"/>
          <p:cNvGrpSpPr/>
          <p:nvPr/>
        </p:nvGrpSpPr>
        <p:grpSpPr>
          <a:xfrm>
            <a:off x="3327394" y="4843864"/>
            <a:ext cx="6469420" cy="718736"/>
            <a:chOff x="4555084" y="4807549"/>
            <a:chExt cx="4697323" cy="974452"/>
          </a:xfrm>
        </p:grpSpPr>
        <p:pic>
          <p:nvPicPr>
            <p:cNvPr id="70" name="图片 52"/>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a:off x="4873327" y="5580404"/>
              <a:ext cx="3646270" cy="201307"/>
            </a:xfrm>
            <a:prstGeom prst="rect">
              <a:avLst/>
            </a:prstGeom>
          </p:spPr>
        </p:pic>
        <p:grpSp>
          <p:nvGrpSpPr>
            <p:cNvPr id="71" name="组合 53"/>
            <p:cNvGrpSpPr/>
            <p:nvPr/>
          </p:nvGrpSpPr>
          <p:grpSpPr>
            <a:xfrm>
              <a:off x="4555084" y="4807549"/>
              <a:ext cx="4697323" cy="974452"/>
              <a:chOff x="4555084" y="4807549"/>
              <a:chExt cx="4697323" cy="974452"/>
            </a:xfrm>
          </p:grpSpPr>
          <p:pic>
            <p:nvPicPr>
              <p:cNvPr id="72" name="图片 54"/>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16200000">
                <a:off x="8600150" y="5129743"/>
                <a:ext cx="958122" cy="346393"/>
              </a:xfrm>
              <a:prstGeom prst="rect">
                <a:avLst/>
              </a:prstGeom>
            </p:spPr>
          </p:pic>
          <p:sp>
            <p:nvSpPr>
              <p:cNvPr id="73" name="圆角矩形 55"/>
              <p:cNvSpPr/>
              <p:nvPr/>
            </p:nvSpPr>
            <p:spPr>
              <a:xfrm>
                <a:off x="4555084" y="4807549"/>
                <a:ext cx="4361682"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grpSp>
      <p:sp>
        <p:nvSpPr>
          <p:cNvPr id="75" name="圆角矩形 55">
            <a:extLst>
              <a:ext uri="{FF2B5EF4-FFF2-40B4-BE49-F238E27FC236}">
                <a16:creationId xmlns:a16="http://schemas.microsoft.com/office/drawing/2014/main" id="{474AF4A4-2B14-4D66-8BD8-7786D124630B}"/>
              </a:ext>
            </a:extLst>
          </p:cNvPr>
          <p:cNvSpPr/>
          <p:nvPr/>
        </p:nvSpPr>
        <p:spPr>
          <a:xfrm>
            <a:off x="3303363" y="2314938"/>
            <a:ext cx="6007156" cy="706691"/>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Và</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Các</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Kiểu</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Dữ</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Liệu</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C</a:t>
            </a:r>
            <a:r>
              <a:rPr lang="vi-VN"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ơ</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Bản</a:t>
            </a:r>
            <a:endParaRPr lang="zh-CN" altLang="en-US"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76" name="组合 41">
            <a:extLst>
              <a:ext uri="{FF2B5EF4-FFF2-40B4-BE49-F238E27FC236}">
                <a16:creationId xmlns:a16="http://schemas.microsoft.com/office/drawing/2014/main" id="{F18FB30D-FCF1-4B44-B2D3-6AC1C7E75A38}"/>
              </a:ext>
            </a:extLst>
          </p:cNvPr>
          <p:cNvGrpSpPr/>
          <p:nvPr/>
        </p:nvGrpSpPr>
        <p:grpSpPr>
          <a:xfrm>
            <a:off x="3326655" y="3106319"/>
            <a:ext cx="6417406" cy="1004829"/>
            <a:chOff x="4572000" y="2342997"/>
            <a:chExt cx="4680408" cy="1146072"/>
          </a:xfrm>
        </p:grpSpPr>
        <p:pic>
          <p:nvPicPr>
            <p:cNvPr id="77" name="图片 42">
              <a:extLst>
                <a:ext uri="{FF2B5EF4-FFF2-40B4-BE49-F238E27FC236}">
                  <a16:creationId xmlns:a16="http://schemas.microsoft.com/office/drawing/2014/main" id="{EEACC457-6F05-4EB0-AB2D-134276C5F30E}"/>
                </a:ext>
              </a:extLst>
            </p:cNvPr>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a:off x="4926460" y="3287762"/>
              <a:ext cx="3646270" cy="201307"/>
            </a:xfrm>
            <a:prstGeom prst="rect">
              <a:avLst/>
            </a:prstGeom>
          </p:spPr>
        </p:pic>
        <p:grpSp>
          <p:nvGrpSpPr>
            <p:cNvPr id="78" name="组合 43">
              <a:extLst>
                <a:ext uri="{FF2B5EF4-FFF2-40B4-BE49-F238E27FC236}">
                  <a16:creationId xmlns:a16="http://schemas.microsoft.com/office/drawing/2014/main" id="{94A21C35-D2C1-4A14-9DDC-FF2425BD9875}"/>
                </a:ext>
              </a:extLst>
            </p:cNvPr>
            <p:cNvGrpSpPr/>
            <p:nvPr/>
          </p:nvGrpSpPr>
          <p:grpSpPr>
            <a:xfrm>
              <a:off x="4572000" y="2342997"/>
              <a:ext cx="4680408" cy="975108"/>
              <a:chOff x="4572000" y="2342997"/>
              <a:chExt cx="4680408" cy="975108"/>
            </a:xfrm>
          </p:grpSpPr>
          <p:pic>
            <p:nvPicPr>
              <p:cNvPr id="79" name="图片 44">
                <a:extLst>
                  <a:ext uri="{FF2B5EF4-FFF2-40B4-BE49-F238E27FC236}">
                    <a16:creationId xmlns:a16="http://schemas.microsoft.com/office/drawing/2014/main" id="{8978E632-3224-4C06-A861-D0334A15A755}"/>
                  </a:ext>
                </a:extLst>
              </p:cNvPr>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Lst>
              </a:blip>
              <a:srcRect t="76775"/>
              <a:stretch>
                <a:fillRect/>
              </a:stretch>
            </p:blipFill>
            <p:spPr>
              <a:xfrm rot="16200000">
                <a:off x="8600150" y="2665847"/>
                <a:ext cx="958122" cy="346394"/>
              </a:xfrm>
              <a:prstGeom prst="rect">
                <a:avLst/>
              </a:prstGeom>
            </p:spPr>
          </p:pic>
          <p:sp>
            <p:nvSpPr>
              <p:cNvPr id="80" name="圆角矩形 45">
                <a:extLst>
                  <a:ext uri="{FF2B5EF4-FFF2-40B4-BE49-F238E27FC236}">
                    <a16:creationId xmlns:a16="http://schemas.microsoft.com/office/drawing/2014/main" id="{C6841078-1650-4566-A7D0-A7B954774C82}"/>
                  </a:ext>
                </a:extLst>
              </p:cNvPr>
              <p:cNvSpPr/>
              <p:nvPr/>
            </p:nvSpPr>
            <p:spPr>
              <a:xfrm>
                <a:off x="4572000" y="2342997"/>
                <a:ext cx="4389024"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Access Modifier (</a:t>
                </a:r>
                <a:r>
                  <a:rPr lang="en-US" altLang="zh-CN" sz="2800" b="1" dirty="0" err="1">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Phạm</a:t>
                </a:r>
                <a:r>
                  <a:rPr lang="en-US" altLang="zh-CN" sz="2800" b="1" dirty="0">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 Vi </a:t>
                </a:r>
                <a:r>
                  <a:rPr lang="en-US" altLang="zh-CN" sz="2800" b="1" dirty="0" err="1">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Truy</a:t>
                </a:r>
                <a:r>
                  <a:rPr lang="en-US" altLang="zh-CN" sz="2800" b="1" dirty="0">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Cập</a:t>
                </a:r>
                <a:r>
                  <a:rPr lang="en-US" altLang="zh-CN" sz="2800" b="1" dirty="0">
                    <a:solidFill>
                      <a:schemeClr val="accent5">
                        <a:lumMod val="75000"/>
                      </a:schemeClr>
                    </a:solidFill>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b="1" dirty="0">
                  <a:solidFill>
                    <a:schemeClr val="accent1">
                      <a:lumMod val="50000"/>
                    </a:schemeClr>
                  </a:solidFill>
                  <a:latin typeface="Times New Roman" panose="02020603050405020304" pitchFamily="18" charset="0"/>
                  <a:cs typeface="Times New Roman" panose="02020603050405020304" pitchFamily="18" charset="0"/>
                </a:endParaRPr>
              </a:p>
            </p:txBody>
          </p:sp>
        </p:grpSp>
      </p:grpSp>
      <p:sp>
        <p:nvSpPr>
          <p:cNvPr id="81" name="矩形 96">
            <a:extLst>
              <a:ext uri="{FF2B5EF4-FFF2-40B4-BE49-F238E27FC236}">
                <a16:creationId xmlns:a16="http://schemas.microsoft.com/office/drawing/2014/main" id="{7B7B9E19-EBE4-4887-8BC3-F66F61BC7A5F}"/>
              </a:ext>
            </a:extLst>
          </p:cNvPr>
          <p:cNvSpPr/>
          <p:nvPr/>
        </p:nvSpPr>
        <p:spPr>
          <a:xfrm>
            <a:off x="3333365" y="3277282"/>
            <a:ext cx="6238887" cy="523220"/>
          </a:xfrm>
          <a:prstGeom prst="rect">
            <a:avLst/>
          </a:prstGeom>
        </p:spPr>
        <p:txBody>
          <a:bodyPr wrap="square">
            <a:spAutoFit/>
          </a:bodyPr>
          <a:lstStyle/>
          <a:p>
            <a:endParaRPr lang="zh-CN" altLang="en-US"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2" name="Rectangle 1">
            <a:extLst>
              <a:ext uri="{FF2B5EF4-FFF2-40B4-BE49-F238E27FC236}">
                <a16:creationId xmlns:a16="http://schemas.microsoft.com/office/drawing/2014/main" id="{E899811E-67F3-478C-94DF-FAF493639E41}"/>
              </a:ext>
            </a:extLst>
          </p:cNvPr>
          <p:cNvSpPr/>
          <p:nvPr/>
        </p:nvSpPr>
        <p:spPr>
          <a:xfrm>
            <a:off x="3359698" y="4171411"/>
            <a:ext cx="5905121" cy="523220"/>
          </a:xfrm>
          <a:prstGeom prst="rect">
            <a:avLst/>
          </a:prstGeom>
        </p:spPr>
        <p:txBody>
          <a:bodyPr wrap="square">
            <a:spAutoFit/>
          </a:bodyPr>
          <a:lstStyle/>
          <a:p>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Các</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Toán</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Tử</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Cơ</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Bản</a:t>
            </a:r>
            <a:endParaRPr lang="zh-CN" altLang="en-US"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83" name="矩形 98">
            <a:extLst>
              <a:ext uri="{FF2B5EF4-FFF2-40B4-BE49-F238E27FC236}">
                <a16:creationId xmlns:a16="http://schemas.microsoft.com/office/drawing/2014/main" id="{E3045531-A1B1-4243-B7CD-F394BE1D161C}"/>
              </a:ext>
            </a:extLst>
          </p:cNvPr>
          <p:cNvSpPr/>
          <p:nvPr/>
        </p:nvSpPr>
        <p:spPr>
          <a:xfrm>
            <a:off x="3345295" y="4884759"/>
            <a:ext cx="6028879" cy="523220"/>
          </a:xfrm>
          <a:prstGeom prst="rect">
            <a:avLst/>
          </a:prstGeom>
        </p:spPr>
        <p:txBody>
          <a:bodyPr wrap="square">
            <a:spAutoFit/>
          </a:bodyPr>
          <a:lstStyle/>
          <a:p>
            <a:r>
              <a:rPr lang="en-US" altLang="zh-CN" sz="2800" b="1" dirty="0" err="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Phép</a:t>
            </a:r>
            <a:r>
              <a:rPr lang="en-US" altLang="zh-CN"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Gán</a:t>
            </a:r>
            <a:r>
              <a:rPr lang="en-US" altLang="zh-CN"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 So </a:t>
            </a:r>
            <a:r>
              <a:rPr lang="en-US" altLang="zh-CN" sz="2800" b="1" dirty="0" err="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Sánh</a:t>
            </a:r>
            <a:r>
              <a:rPr lang="en-US" altLang="zh-CN"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800" b="1" dirty="0">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86179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 fill="hold"/>
                                        <p:tgtEl>
                                          <p:spTgt spid="5"/>
                                        </p:tgtEl>
                                        <p:attrNameLst>
                                          <p:attrName>ppt_w</p:attrName>
                                        </p:attrNameLst>
                                      </p:cBhvr>
                                      <p:tavLst>
                                        <p:tav tm="0">
                                          <p:val>
                                            <p:fltVal val="0"/>
                                          </p:val>
                                        </p:tav>
                                        <p:tav tm="100000">
                                          <p:val>
                                            <p:strVal val="#ppt_w"/>
                                          </p:val>
                                        </p:tav>
                                      </p:tavLst>
                                    </p:anim>
                                    <p:anim calcmode="lin" valueType="num">
                                      <p:cBhvr>
                                        <p:cTn id="8" dur="100" fill="hold"/>
                                        <p:tgtEl>
                                          <p:spTgt spid="5"/>
                                        </p:tgtEl>
                                        <p:attrNameLst>
                                          <p:attrName>ppt_h</p:attrName>
                                        </p:attrNameLst>
                                      </p:cBhvr>
                                      <p:tavLst>
                                        <p:tav tm="0">
                                          <p:val>
                                            <p:fltVal val="0"/>
                                          </p:val>
                                        </p:tav>
                                        <p:tav tm="100000">
                                          <p:val>
                                            <p:strVal val="#ppt_h"/>
                                          </p:val>
                                        </p:tav>
                                      </p:tavLst>
                                    </p:anim>
                                    <p:animEffect transition="in" filter="fade">
                                      <p:cBhvr>
                                        <p:cTn id="9" dur="100"/>
                                        <p:tgtEl>
                                          <p:spTgt spid="5"/>
                                        </p:tgtEl>
                                      </p:cBhvr>
                                    </p:animEffect>
                                  </p:childTnLst>
                                </p:cTn>
                              </p:par>
                              <p:par>
                                <p:cTn id="10" presetID="6" presetClass="emph" presetSubtype="0" fill="hold" nodeType="withEffect">
                                  <p:stCondLst>
                                    <p:cond delay="100"/>
                                  </p:stCondLst>
                                  <p:childTnLst>
                                    <p:animScale>
                                      <p:cBhvr>
                                        <p:cTn id="11" dur="100" fill="hold"/>
                                        <p:tgtEl>
                                          <p:spTgt spid="5"/>
                                        </p:tgtEl>
                                      </p:cBhvr>
                                      <p:by x="110000" y="110000"/>
                                    </p:animScale>
                                  </p:childTnLst>
                                </p:cTn>
                              </p:par>
                              <p:par>
                                <p:cTn id="12" presetID="6" presetClass="emph" presetSubtype="0" fill="hold" nodeType="withEffect">
                                  <p:stCondLst>
                                    <p:cond delay="200"/>
                                  </p:stCondLst>
                                  <p:childTnLst>
                                    <p:animScale>
                                      <p:cBhvr>
                                        <p:cTn id="13" dur="200" fill="hold"/>
                                        <p:tgtEl>
                                          <p:spTgt spid="5"/>
                                        </p:tgtEl>
                                      </p:cBhvr>
                                      <p:by x="90000" y="90000"/>
                                    </p:animScale>
                                  </p:childTnLst>
                                </p:cTn>
                              </p:par>
                              <p:par>
                                <p:cTn id="14" presetID="6" presetClass="emph" presetSubtype="0" fill="hold" nodeType="withEffect">
                                  <p:stCondLst>
                                    <p:cond delay="400"/>
                                  </p:stCondLst>
                                  <p:childTnLst>
                                    <p:animScale>
                                      <p:cBhvr>
                                        <p:cTn id="15" dur="100" fill="hold"/>
                                        <p:tgtEl>
                                          <p:spTgt spid="5"/>
                                        </p:tgtEl>
                                      </p:cBhvr>
                                      <p:by x="105000" y="105000"/>
                                    </p:animScale>
                                  </p:childTnLst>
                                </p:cTn>
                              </p:par>
                              <p:par>
                                <p:cTn id="16" presetID="6" presetClass="emph" presetSubtype="0" fill="hold" nodeType="withEffect">
                                  <p:stCondLst>
                                    <p:cond delay="500"/>
                                  </p:stCondLst>
                                  <p:childTnLst>
                                    <p:animScale>
                                      <p:cBhvr>
                                        <p:cTn id="17" dur="200" fill="hold"/>
                                        <p:tgtEl>
                                          <p:spTgt spid="5"/>
                                        </p:tgtEl>
                                      </p:cBhvr>
                                      <p:by x="95000" y="95000"/>
                                    </p:animScale>
                                  </p:childTnLst>
                                </p:cTn>
                              </p:par>
                            </p:childTnLst>
                          </p:cTn>
                        </p:par>
                        <p:par>
                          <p:cTn id="18" fill="hold">
                            <p:stCondLst>
                              <p:cond delay="700"/>
                            </p:stCondLst>
                            <p:childTnLst>
                              <p:par>
                                <p:cTn id="19" presetID="16" presetClass="entr" presetSubtype="42"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barn(outHorizontal)">
                                      <p:cBhvr>
                                        <p:cTn id="21" dur="500"/>
                                        <p:tgtEl>
                                          <p:spTgt spid="51"/>
                                        </p:tgtEl>
                                      </p:cBhvr>
                                    </p:animEffect>
                                  </p:childTnLst>
                                </p:cTn>
                              </p:par>
                            </p:childTnLst>
                          </p:cTn>
                        </p:par>
                        <p:par>
                          <p:cTn id="22" fill="hold">
                            <p:stCondLst>
                              <p:cond delay="1200"/>
                            </p:stCondLst>
                            <p:childTnLst>
                              <p:par>
                                <p:cTn id="23" presetID="12" presetClass="entr" presetSubtype="2"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p:tgtEl>
                                          <p:spTgt spid="11"/>
                                        </p:tgtEl>
                                        <p:attrNameLst>
                                          <p:attrName>ppt_x</p:attrName>
                                        </p:attrNameLst>
                                      </p:cBhvr>
                                      <p:tavLst>
                                        <p:tav tm="0">
                                          <p:val>
                                            <p:strVal val="#ppt_x+#ppt_w*1.125000"/>
                                          </p:val>
                                        </p:tav>
                                        <p:tav tm="100000">
                                          <p:val>
                                            <p:strVal val="#ppt_x"/>
                                          </p:val>
                                        </p:tav>
                                      </p:tavLst>
                                    </p:anim>
                                    <p:animEffect transition="in" filter="wipe(left)">
                                      <p:cBhvr>
                                        <p:cTn id="26" dur="500"/>
                                        <p:tgtEl>
                                          <p:spTgt spid="11"/>
                                        </p:tgtEl>
                                      </p:cBhvr>
                                    </p:animEffect>
                                  </p:childTnLst>
                                </p:cTn>
                              </p:par>
                              <p:par>
                                <p:cTn id="27" presetID="12" presetClass="entr" presetSubtype="8" fill="hold" nodeType="withEffect">
                                  <p:stCondLst>
                                    <p:cond delay="0"/>
                                  </p:stCondLst>
                                  <p:childTnLst>
                                    <p:set>
                                      <p:cBhvr>
                                        <p:cTn id="28" dur="1" fill="hold">
                                          <p:stCondLst>
                                            <p:cond delay="0"/>
                                          </p:stCondLst>
                                        </p:cTn>
                                        <p:tgtEl>
                                          <p:spTgt spid="31"/>
                                        </p:tgtEl>
                                        <p:attrNameLst>
                                          <p:attrName>style.visibility</p:attrName>
                                        </p:attrNameLst>
                                      </p:cBhvr>
                                      <p:to>
                                        <p:strVal val="visible"/>
                                      </p:to>
                                    </p:set>
                                    <p:anim calcmode="lin" valueType="num">
                                      <p:cBhvr additive="base">
                                        <p:cTn id="29" dur="500"/>
                                        <p:tgtEl>
                                          <p:spTgt spid="31"/>
                                        </p:tgtEl>
                                        <p:attrNameLst>
                                          <p:attrName>ppt_x</p:attrName>
                                        </p:attrNameLst>
                                      </p:cBhvr>
                                      <p:tavLst>
                                        <p:tav tm="0">
                                          <p:val>
                                            <p:strVal val="#ppt_x-#ppt_w*1.125000"/>
                                          </p:val>
                                        </p:tav>
                                        <p:tav tm="100000">
                                          <p:val>
                                            <p:strVal val="#ppt_x"/>
                                          </p:val>
                                        </p:tav>
                                      </p:tavLst>
                                    </p:anim>
                                    <p:animEffect transition="in" filter="wipe(right)">
                                      <p:cBhvr>
                                        <p:cTn id="30" dur="500"/>
                                        <p:tgtEl>
                                          <p:spTgt spid="31"/>
                                        </p:tgtEl>
                                      </p:cBhvr>
                                    </p:animEffect>
                                  </p:childTnLst>
                                </p:cTn>
                              </p:par>
                            </p:childTnLst>
                          </p:cTn>
                        </p:par>
                        <p:par>
                          <p:cTn id="31" fill="hold">
                            <p:stCondLst>
                              <p:cond delay="1700"/>
                            </p:stCondLst>
                            <p:childTnLst>
                              <p:par>
                                <p:cTn id="32" presetID="12" presetClass="entr" presetSubtype="2"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500"/>
                                        <p:tgtEl>
                                          <p:spTgt spid="16"/>
                                        </p:tgtEl>
                                        <p:attrNameLst>
                                          <p:attrName>ppt_x</p:attrName>
                                        </p:attrNameLst>
                                      </p:cBhvr>
                                      <p:tavLst>
                                        <p:tav tm="0">
                                          <p:val>
                                            <p:strVal val="#ppt_x+#ppt_w*1.125000"/>
                                          </p:val>
                                        </p:tav>
                                        <p:tav tm="100000">
                                          <p:val>
                                            <p:strVal val="#ppt_x"/>
                                          </p:val>
                                        </p:tav>
                                      </p:tavLst>
                                    </p:anim>
                                    <p:animEffect transition="in" filter="wipe(left)">
                                      <p:cBhvr>
                                        <p:cTn id="35" dur="500"/>
                                        <p:tgtEl>
                                          <p:spTgt spid="16"/>
                                        </p:tgtEl>
                                      </p:cBhvr>
                                    </p:animEffect>
                                  </p:childTnLst>
                                </p:cTn>
                              </p:par>
                            </p:childTnLst>
                          </p:cTn>
                        </p:par>
                        <p:par>
                          <p:cTn id="36" fill="hold">
                            <p:stCondLst>
                              <p:cond delay="2200"/>
                            </p:stCondLst>
                            <p:childTnLst>
                              <p:par>
                                <p:cTn id="37" presetID="12" presetClass="entr" presetSubtype="2" fill="hold" nodeType="after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p:tgtEl>
                                          <p:spTgt spid="21"/>
                                        </p:tgtEl>
                                        <p:attrNameLst>
                                          <p:attrName>ppt_x</p:attrName>
                                        </p:attrNameLst>
                                      </p:cBhvr>
                                      <p:tavLst>
                                        <p:tav tm="0">
                                          <p:val>
                                            <p:strVal val="#ppt_x+#ppt_w*1.125000"/>
                                          </p:val>
                                        </p:tav>
                                        <p:tav tm="100000">
                                          <p:val>
                                            <p:strVal val="#ppt_x"/>
                                          </p:val>
                                        </p:tav>
                                      </p:tavLst>
                                    </p:anim>
                                    <p:animEffect transition="in" filter="wipe(left)">
                                      <p:cBhvr>
                                        <p:cTn id="40" dur="500"/>
                                        <p:tgtEl>
                                          <p:spTgt spid="21"/>
                                        </p:tgtEl>
                                      </p:cBhvr>
                                    </p:animEffect>
                                  </p:childTnLst>
                                </p:cTn>
                              </p:par>
                            </p:childTnLst>
                          </p:cTn>
                        </p:par>
                        <p:par>
                          <p:cTn id="41" fill="hold">
                            <p:stCondLst>
                              <p:cond delay="2700"/>
                            </p:stCondLst>
                            <p:childTnLst>
                              <p:par>
                                <p:cTn id="42" presetID="12" presetClass="entr" presetSubtype="2" fill="hold" nodeType="afterEffect">
                                  <p:stCondLst>
                                    <p:cond delay="0"/>
                                  </p:stCondLst>
                                  <p:childTnLst>
                                    <p:set>
                                      <p:cBhvr>
                                        <p:cTn id="43" dur="1" fill="hold">
                                          <p:stCondLst>
                                            <p:cond delay="0"/>
                                          </p:stCondLst>
                                        </p:cTn>
                                        <p:tgtEl>
                                          <p:spTgt spid="26"/>
                                        </p:tgtEl>
                                        <p:attrNameLst>
                                          <p:attrName>style.visibility</p:attrName>
                                        </p:attrNameLst>
                                      </p:cBhvr>
                                      <p:to>
                                        <p:strVal val="visible"/>
                                      </p:to>
                                    </p:set>
                                    <p:anim calcmode="lin" valueType="num">
                                      <p:cBhvr additive="base">
                                        <p:cTn id="44" dur="500"/>
                                        <p:tgtEl>
                                          <p:spTgt spid="26"/>
                                        </p:tgtEl>
                                        <p:attrNameLst>
                                          <p:attrName>ppt_x</p:attrName>
                                        </p:attrNameLst>
                                      </p:cBhvr>
                                      <p:tavLst>
                                        <p:tav tm="0">
                                          <p:val>
                                            <p:strVal val="#ppt_x+#ppt_w*1.125000"/>
                                          </p:val>
                                        </p:tav>
                                        <p:tav tm="100000">
                                          <p:val>
                                            <p:strVal val="#ppt_x"/>
                                          </p:val>
                                        </p:tav>
                                      </p:tavLst>
                                    </p:anim>
                                    <p:animEffect transition="in" filter="wipe(left)">
                                      <p:cBhvr>
                                        <p:cTn id="45" dur="500"/>
                                        <p:tgtEl>
                                          <p:spTgt spid="26"/>
                                        </p:tgtEl>
                                      </p:cBhvr>
                                    </p:animEffect>
                                  </p:childTnLst>
                                </p:cTn>
                              </p:par>
                              <p:par>
                                <p:cTn id="46" presetID="12" presetClass="entr" presetSubtype="8" fill="hold" nodeType="withEffect">
                                  <p:stCondLst>
                                    <p:cond delay="0"/>
                                  </p:stCondLst>
                                  <p:childTnLst>
                                    <p:set>
                                      <p:cBhvr>
                                        <p:cTn id="47" dur="1" fill="hold">
                                          <p:stCondLst>
                                            <p:cond delay="0"/>
                                          </p:stCondLst>
                                        </p:cTn>
                                        <p:tgtEl>
                                          <p:spTgt spid="46"/>
                                        </p:tgtEl>
                                        <p:attrNameLst>
                                          <p:attrName>style.visibility</p:attrName>
                                        </p:attrNameLst>
                                      </p:cBhvr>
                                      <p:to>
                                        <p:strVal val="visible"/>
                                      </p:to>
                                    </p:set>
                                    <p:anim calcmode="lin" valueType="num">
                                      <p:cBhvr additive="base">
                                        <p:cTn id="48" dur="500"/>
                                        <p:tgtEl>
                                          <p:spTgt spid="46"/>
                                        </p:tgtEl>
                                        <p:attrNameLst>
                                          <p:attrName>ppt_x</p:attrName>
                                        </p:attrNameLst>
                                      </p:cBhvr>
                                      <p:tavLst>
                                        <p:tav tm="0">
                                          <p:val>
                                            <p:strVal val="#ppt_x-#ppt_w*1.125000"/>
                                          </p:val>
                                        </p:tav>
                                        <p:tav tm="100000">
                                          <p:val>
                                            <p:strVal val="#ppt_x"/>
                                          </p:val>
                                        </p:tav>
                                      </p:tavLst>
                                    </p:anim>
                                    <p:animEffect transition="in" filter="wipe(right)">
                                      <p:cBhvr>
                                        <p:cTn id="49" dur="500"/>
                                        <p:tgtEl>
                                          <p:spTgt spid="46"/>
                                        </p:tgtEl>
                                      </p:cBhvr>
                                    </p:animEffect>
                                  </p:childTnLst>
                                </p:cTn>
                              </p:par>
                            </p:childTnLst>
                          </p:cTn>
                        </p:par>
                        <p:par>
                          <p:cTn id="50" fill="hold">
                            <p:stCondLst>
                              <p:cond delay="3200"/>
                            </p:stCondLst>
                            <p:childTnLst>
                              <p:par>
                                <p:cTn id="51" presetID="12" presetClass="entr" presetSubtype="2" fill="hold" nodeType="afterEffect">
                                  <p:stCondLst>
                                    <p:cond delay="0"/>
                                  </p:stCondLst>
                                  <p:childTnLst>
                                    <p:set>
                                      <p:cBhvr>
                                        <p:cTn id="52" dur="1" fill="hold">
                                          <p:stCondLst>
                                            <p:cond delay="0"/>
                                          </p:stCondLst>
                                        </p:cTn>
                                        <p:tgtEl>
                                          <p:spTgt spid="64"/>
                                        </p:tgtEl>
                                        <p:attrNameLst>
                                          <p:attrName>style.visibility</p:attrName>
                                        </p:attrNameLst>
                                      </p:cBhvr>
                                      <p:to>
                                        <p:strVal val="visible"/>
                                      </p:to>
                                    </p:set>
                                    <p:anim calcmode="lin" valueType="num">
                                      <p:cBhvr additive="base">
                                        <p:cTn id="53" dur="500"/>
                                        <p:tgtEl>
                                          <p:spTgt spid="64"/>
                                        </p:tgtEl>
                                        <p:attrNameLst>
                                          <p:attrName>ppt_x</p:attrName>
                                        </p:attrNameLst>
                                      </p:cBhvr>
                                      <p:tavLst>
                                        <p:tav tm="0">
                                          <p:val>
                                            <p:strVal val="#ppt_x+#ppt_w*1.125000"/>
                                          </p:val>
                                        </p:tav>
                                        <p:tav tm="100000">
                                          <p:val>
                                            <p:strVal val="#ppt_x"/>
                                          </p:val>
                                        </p:tav>
                                      </p:tavLst>
                                    </p:anim>
                                    <p:animEffect transition="in" filter="wipe(left)">
                                      <p:cBhvr>
                                        <p:cTn id="54" dur="500"/>
                                        <p:tgtEl>
                                          <p:spTgt spid="64"/>
                                        </p:tgtEl>
                                      </p:cBhvr>
                                    </p:animEffect>
                                  </p:childTnLst>
                                </p:cTn>
                              </p:par>
                              <p:par>
                                <p:cTn id="55" presetID="12" presetClass="entr" presetSubtype="8" fill="hold" nodeType="withEffect">
                                  <p:stCondLst>
                                    <p:cond delay="0"/>
                                  </p:stCondLst>
                                  <p:childTnLst>
                                    <p:set>
                                      <p:cBhvr>
                                        <p:cTn id="56" dur="1" fill="hold">
                                          <p:stCondLst>
                                            <p:cond delay="0"/>
                                          </p:stCondLst>
                                        </p:cTn>
                                        <p:tgtEl>
                                          <p:spTgt spid="69"/>
                                        </p:tgtEl>
                                        <p:attrNameLst>
                                          <p:attrName>style.visibility</p:attrName>
                                        </p:attrNameLst>
                                      </p:cBhvr>
                                      <p:to>
                                        <p:strVal val="visible"/>
                                      </p:to>
                                    </p:set>
                                    <p:anim calcmode="lin" valueType="num">
                                      <p:cBhvr additive="base">
                                        <p:cTn id="57" dur="500"/>
                                        <p:tgtEl>
                                          <p:spTgt spid="69"/>
                                        </p:tgtEl>
                                        <p:attrNameLst>
                                          <p:attrName>ppt_x</p:attrName>
                                        </p:attrNameLst>
                                      </p:cBhvr>
                                      <p:tavLst>
                                        <p:tav tm="0">
                                          <p:val>
                                            <p:strVal val="#ppt_x-#ppt_w*1.125000"/>
                                          </p:val>
                                        </p:tav>
                                        <p:tav tm="100000">
                                          <p:val>
                                            <p:strVal val="#ppt_x"/>
                                          </p:val>
                                        </p:tav>
                                      </p:tavLst>
                                    </p:anim>
                                    <p:animEffect transition="in" filter="wipe(right)">
                                      <p:cBhvr>
                                        <p:cTn id="58" dur="500"/>
                                        <p:tgtEl>
                                          <p:spTgt spid="69"/>
                                        </p:tgtEl>
                                      </p:cBhvr>
                                    </p:animEffect>
                                  </p:childTnLst>
                                </p:cTn>
                              </p:par>
                              <p:par>
                                <p:cTn id="59" presetID="12" presetClass="entr" presetSubtype="8" fill="hold" nodeType="withEffect">
                                  <p:stCondLst>
                                    <p:cond delay="0"/>
                                  </p:stCondLst>
                                  <p:childTnLst>
                                    <p:set>
                                      <p:cBhvr>
                                        <p:cTn id="60" dur="1" fill="hold">
                                          <p:stCondLst>
                                            <p:cond delay="0"/>
                                          </p:stCondLst>
                                        </p:cTn>
                                        <p:tgtEl>
                                          <p:spTgt spid="76"/>
                                        </p:tgtEl>
                                        <p:attrNameLst>
                                          <p:attrName>style.visibility</p:attrName>
                                        </p:attrNameLst>
                                      </p:cBhvr>
                                      <p:to>
                                        <p:strVal val="visible"/>
                                      </p:to>
                                    </p:set>
                                    <p:anim calcmode="lin" valueType="num">
                                      <p:cBhvr additive="base">
                                        <p:cTn id="61" dur="500"/>
                                        <p:tgtEl>
                                          <p:spTgt spid="76"/>
                                        </p:tgtEl>
                                        <p:attrNameLst>
                                          <p:attrName>ppt_x</p:attrName>
                                        </p:attrNameLst>
                                      </p:cBhvr>
                                      <p:tavLst>
                                        <p:tav tm="0">
                                          <p:val>
                                            <p:strVal val="#ppt_x-#ppt_w*1.125000"/>
                                          </p:val>
                                        </p:tav>
                                        <p:tav tm="100000">
                                          <p:val>
                                            <p:strVal val="#ppt_x"/>
                                          </p:val>
                                        </p:tav>
                                      </p:tavLst>
                                    </p:anim>
                                    <p:animEffect transition="in" filter="wipe(right)">
                                      <p:cBhvr>
                                        <p:cTn id="62"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168928" y="952502"/>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541493" y="1064796"/>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575523" y="922408"/>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EC001FC2-675D-4B96-931B-8A6494867C80}"/>
              </a:ext>
            </a:extLst>
          </p:cNvPr>
          <p:cNvPicPr>
            <a:picLocks noChangeAspect="1"/>
          </p:cNvPicPr>
          <p:nvPr/>
        </p:nvPicPr>
        <p:blipFill>
          <a:blip r:embed="rId4"/>
          <a:stretch>
            <a:fillRect/>
          </a:stretch>
        </p:blipFill>
        <p:spPr>
          <a:xfrm>
            <a:off x="2233947" y="1617884"/>
            <a:ext cx="6759433" cy="4478116"/>
          </a:xfrm>
          <a:prstGeom prst="rect">
            <a:avLst/>
          </a:prstGeom>
        </p:spPr>
      </p:pic>
    </p:spTree>
    <p:extLst>
      <p:ext uri="{BB962C8B-B14F-4D97-AF65-F5344CB8AC3E}">
        <p14:creationId xmlns:p14="http://schemas.microsoft.com/office/powerpoint/2010/main" val="3271835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016528" y="1018617"/>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389093" y="1130911"/>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423123" y="988523"/>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B8998C8C-CBA7-47E2-942C-46F5285008AE}"/>
              </a:ext>
            </a:extLst>
          </p:cNvPr>
          <p:cNvPicPr>
            <a:picLocks noChangeAspect="1"/>
          </p:cNvPicPr>
          <p:nvPr/>
        </p:nvPicPr>
        <p:blipFill>
          <a:blip r:embed="rId4"/>
          <a:stretch>
            <a:fillRect/>
          </a:stretch>
        </p:blipFill>
        <p:spPr>
          <a:xfrm>
            <a:off x="2165482" y="1729235"/>
            <a:ext cx="6537750" cy="4442965"/>
          </a:xfrm>
          <a:prstGeom prst="rect">
            <a:avLst/>
          </a:prstGeom>
        </p:spPr>
      </p:pic>
    </p:spTree>
    <p:extLst>
      <p:ext uri="{BB962C8B-B14F-4D97-AF65-F5344CB8AC3E}">
        <p14:creationId xmlns:p14="http://schemas.microsoft.com/office/powerpoint/2010/main" val="481781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397528" y="1156477"/>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770093" y="1268771"/>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804123" y="1126383"/>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D563EB2A-CD40-4505-B713-348B4997F334}"/>
              </a:ext>
            </a:extLst>
          </p:cNvPr>
          <p:cNvPicPr>
            <a:picLocks noChangeAspect="1"/>
          </p:cNvPicPr>
          <p:nvPr/>
        </p:nvPicPr>
        <p:blipFill rotWithShape="1">
          <a:blip r:embed="rId4"/>
          <a:srcRect t="122" b="1"/>
          <a:stretch/>
        </p:blipFill>
        <p:spPr>
          <a:xfrm>
            <a:off x="1762271" y="1995037"/>
            <a:ext cx="8043741" cy="4177163"/>
          </a:xfrm>
          <a:prstGeom prst="rect">
            <a:avLst/>
          </a:prstGeom>
        </p:spPr>
      </p:pic>
    </p:spTree>
    <p:extLst>
      <p:ext uri="{BB962C8B-B14F-4D97-AF65-F5344CB8AC3E}">
        <p14:creationId xmlns:p14="http://schemas.microsoft.com/office/powerpoint/2010/main" val="1328130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168928" y="1050758"/>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541493" y="1163052"/>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575523" y="1020664"/>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E3C1E6F3-C7CD-4BDB-BEED-7128964A0F70}"/>
              </a:ext>
            </a:extLst>
          </p:cNvPr>
          <p:cNvPicPr>
            <a:picLocks noChangeAspect="1"/>
          </p:cNvPicPr>
          <p:nvPr/>
        </p:nvPicPr>
        <p:blipFill>
          <a:blip r:embed="rId4"/>
          <a:stretch>
            <a:fillRect/>
          </a:stretch>
        </p:blipFill>
        <p:spPr>
          <a:xfrm>
            <a:off x="2411570" y="1706562"/>
            <a:ext cx="6287943" cy="4541838"/>
          </a:xfrm>
          <a:prstGeom prst="rect">
            <a:avLst/>
          </a:prstGeom>
        </p:spPr>
      </p:pic>
    </p:spTree>
    <p:extLst>
      <p:ext uri="{BB962C8B-B14F-4D97-AF65-F5344CB8AC3E}">
        <p14:creationId xmlns:p14="http://schemas.microsoft.com/office/powerpoint/2010/main" val="228947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092728" y="1040509"/>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465293" y="1152803"/>
            <a:ext cx="5522771"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499323" y="1010415"/>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CDE7CD1C-C3AF-404B-B50B-2300152005AC}"/>
              </a:ext>
            </a:extLst>
          </p:cNvPr>
          <p:cNvPicPr>
            <a:picLocks noChangeAspect="1"/>
          </p:cNvPicPr>
          <p:nvPr/>
        </p:nvPicPr>
        <p:blipFill>
          <a:blip r:embed="rId4"/>
          <a:stretch>
            <a:fillRect/>
          </a:stretch>
        </p:blipFill>
        <p:spPr>
          <a:xfrm>
            <a:off x="1770272" y="1907327"/>
            <a:ext cx="7418139" cy="4112473"/>
          </a:xfrm>
          <a:prstGeom prst="rect">
            <a:avLst/>
          </a:prstGeom>
        </p:spPr>
      </p:pic>
    </p:spTree>
    <p:extLst>
      <p:ext uri="{BB962C8B-B14F-4D97-AF65-F5344CB8AC3E}">
        <p14:creationId xmlns:p14="http://schemas.microsoft.com/office/powerpoint/2010/main" val="1430618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940328" y="1250971"/>
            <a:ext cx="8889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FFAA2D"/>
                </a:solidFill>
                <a:latin typeface="Times New Roman" panose="02020603050405020304" pitchFamily="18" charset="0"/>
                <a:cs typeface="Times New Roman" panose="02020603050405020304" pitchFamily="18" charset="0"/>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FFAA2D"/>
                </a:solidFill>
                <a:latin typeface="Times New Roman" panose="02020603050405020304" pitchFamily="18" charset="0"/>
                <a:cs typeface="Times New Roman" panose="02020603050405020304" pitchFamily="18" charset="0"/>
              </a:endParaRPr>
            </a:p>
          </p:txBody>
        </p:sp>
      </p:grpSp>
      <p:sp>
        <p:nvSpPr>
          <p:cNvPr id="9" name="文本框 14"/>
          <p:cNvSpPr txBox="1"/>
          <p:nvPr/>
        </p:nvSpPr>
        <p:spPr>
          <a:xfrm>
            <a:off x="2312893" y="1363265"/>
            <a:ext cx="5522771" cy="523220"/>
          </a:xfrm>
          <a:prstGeom prst="rect">
            <a:avLst/>
          </a:prstGeom>
          <a:noFill/>
        </p:spPr>
        <p:txBody>
          <a:bodyPr wrap="square" rtlCol="0">
            <a:spAutoFit/>
          </a:bodyPr>
          <a:lstStyle/>
          <a:p>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Các Toán Tử Cơ Bản</a:t>
            </a:r>
            <a:endParaRPr lang="zh-CN" altLang="en-US"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346923" y="1220877"/>
            <a:ext cx="86020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Times New Roman" panose="02020603050405020304" pitchFamily="18" charset="0"/>
                  <a:ea typeface="Microsoft YaHei" panose="020B0503020204020204" pitchFamily="34" charset="-122"/>
                  <a:cs typeface="Times New Roman" panose="02020603050405020304" pitchFamily="18" charset="0"/>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Times New Roman" panose="02020603050405020304" pitchFamily="18" charset="0"/>
                  <a:cs typeface="Times New Roman" panose="02020603050405020304" pitchFamily="18" charset="0"/>
                </a:endParaRPr>
              </a:p>
            </p:txBody>
          </p:sp>
        </p:grpSp>
        <p:sp>
          <p:nvSpPr>
            <p:cNvPr id="12" name="文本框 7"/>
            <p:cNvSpPr txBox="1"/>
            <p:nvPr/>
          </p:nvSpPr>
          <p:spPr>
            <a:xfrm>
              <a:off x="3058305" y="850449"/>
              <a:ext cx="774239" cy="1307814"/>
            </a:xfrm>
            <a:prstGeom prst="rect">
              <a:avLst/>
            </a:prstGeom>
            <a:noFill/>
          </p:spPr>
          <p:txBody>
            <a:bodyPr wrap="square" rtlCol="0">
              <a:spAutoFit/>
            </a:bodyPr>
            <a:lstStyle/>
            <a:p>
              <a:pPr algn="ctr"/>
              <a:r>
                <a:rPr lang="en-US" altLang="zh-CN" sz="2800">
                  <a:solidFill>
                    <a:srgbClr val="E87071"/>
                  </a:solidFill>
                  <a:latin typeface="Times New Roman" panose="02020603050405020304" pitchFamily="18" charset="0"/>
                  <a:cs typeface="Times New Roman" panose="02020603050405020304" pitchFamily="18" charset="0"/>
                </a:rPr>
                <a:t>04</a:t>
              </a:r>
              <a:endParaRPr lang="zh-CN" altLang="en-US" sz="2800">
                <a:solidFill>
                  <a:srgbClr val="E87071"/>
                </a:solidFill>
                <a:latin typeface="Times New Roman" panose="02020603050405020304" pitchFamily="18" charset="0"/>
                <a:cs typeface="Times New Roman" panose="02020603050405020304" pitchFamily="18" charset="0"/>
              </a:endParaRPr>
            </a:p>
          </p:txBody>
        </p:sp>
      </p:grpSp>
      <p:sp>
        <p:nvSpPr>
          <p:cNvPr id="15" name="TextBox 14">
            <a:extLst>
              <a:ext uri="{FF2B5EF4-FFF2-40B4-BE49-F238E27FC236}">
                <a16:creationId xmlns:a16="http://schemas.microsoft.com/office/drawing/2014/main" id="{7C2107E5-7794-43AD-8688-CB13A63B8B9C}"/>
              </a:ext>
            </a:extLst>
          </p:cNvPr>
          <p:cNvSpPr txBox="1"/>
          <p:nvPr/>
        </p:nvSpPr>
        <p:spPr>
          <a:xfrm>
            <a:off x="1180329" y="2122944"/>
            <a:ext cx="8500564" cy="2677656"/>
          </a:xfrm>
          <a:prstGeom prst="rect">
            <a:avLst/>
          </a:prstGeom>
          <a:noFill/>
        </p:spPr>
        <p:txBody>
          <a:bodyPr wrap="square" rtlCol="0">
            <a:spAutoFit/>
          </a:bodyPr>
          <a:lstStyle/>
          <a:p>
            <a:r>
              <a:rPr lang="en-US" sz="2800" b="1" dirty="0" err="1">
                <a:latin typeface="Times New Roman" panose="02020603050405020304" pitchFamily="18" charset="0"/>
                <a:cs typeface="Times New Roman" panose="02020603050405020304" pitchFamily="18" charset="0"/>
              </a:rPr>
              <a:t>Thực</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hành</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sử</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dụng</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toán</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tử</a:t>
            </a:r>
            <a:r>
              <a:rPr lang="en-US" sz="2800" b="1" dirty="0">
                <a:latin typeface="Times New Roman" panose="02020603050405020304" pitchFamily="18" charset="0"/>
                <a:cs typeface="Times New Roman" panose="02020603050405020304" pitchFamily="18" charset="0"/>
              </a:rPr>
              <a:t>:</a:t>
            </a:r>
          </a:p>
          <a:p>
            <a:pPr marL="342900" indent="-342900">
              <a:buFont typeface="+mj-lt"/>
              <a:buAutoNum type="arabicParenR"/>
            </a:pP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Nhập</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từ</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bàn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phím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số</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nguyên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viết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ch</a:t>
            </a:r>
            <a:r>
              <a:rPr lang="vi-VN" sz="2800" dirty="0">
                <a:latin typeface="Times New Roman" panose="02020603050405020304" pitchFamily="18" charset="0"/>
                <a:cs typeface="Times New Roman" panose="02020603050405020304" pitchFamily="18" charset="0"/>
              </a:rPr>
              <a:t>ư</a:t>
            </a:r>
            <a:r>
              <a:rPr lang="en-US" sz="2800" dirty="0" err="1">
                <a:latin typeface="Times New Roman" panose="02020603050405020304" pitchFamily="18" charset="0"/>
                <a:cs typeface="Times New Roman" panose="02020603050405020304" pitchFamily="18" charset="0"/>
              </a:rPr>
              <a:t>ơng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trình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kiểm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số</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chẵn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lẻ</a:t>
            </a:r>
            <a:endParaRPr lang="en-US" sz="2800" dirty="0">
              <a:latin typeface="Times New Roman" panose="02020603050405020304" pitchFamily="18" charset="0"/>
              <a:cs typeface="Times New Roman" panose="02020603050405020304" pitchFamily="18" charset="0"/>
            </a:endParaRPr>
          </a:p>
          <a:p>
            <a:pPr marL="342900" indent="-342900">
              <a:buFont typeface="+mj-lt"/>
              <a:buAutoNum type="arabicParenR"/>
            </a:pPr>
            <a:r>
              <a:rPr lang="en-US" sz="2800" dirty="0" err="1">
                <a:latin typeface="Times New Roman" panose="02020603050405020304" pitchFamily="18" charset="0"/>
                <a:cs typeface="Times New Roman" panose="02020603050405020304" pitchFamily="18" charset="0"/>
              </a:rPr>
              <a:t>Nhập</a:t>
            </a:r>
            <a:r>
              <a:rPr lang="en-US" sz="2800" dirty="0">
                <a:latin typeface="Times New Roman" panose="02020603050405020304" pitchFamily="18" charset="0"/>
                <a:cs typeface="Times New Roman" panose="02020603050405020304" pitchFamily="18" charset="0"/>
              </a:rPr>
              <a:t> 2 </a:t>
            </a:r>
            <a:r>
              <a:rPr lang="en-US" sz="2800" dirty="0" err="1">
                <a:latin typeface="Times New Roman" panose="02020603050405020304" pitchFamily="18" charset="0"/>
                <a:cs typeface="Times New Roman" panose="02020603050405020304" pitchFamily="18" charset="0"/>
              </a:rPr>
              <a:t>số</a:t>
            </a:r>
            <a:r>
              <a:rPr lang="en-US" sz="2800" dirty="0">
                <a:latin typeface="Times New Roman" panose="02020603050405020304" pitchFamily="18" charset="0"/>
                <a:cs typeface="Times New Roman" panose="02020603050405020304" pitchFamily="18" charset="0"/>
              </a:rPr>
              <a:t> a </a:t>
            </a:r>
            <a:r>
              <a:rPr lang="en-US" sz="2800" dirty="0" err="1">
                <a:latin typeface="Times New Roman" panose="02020603050405020304" pitchFamily="18" charset="0"/>
                <a:cs typeface="Times New Roman" panose="02020603050405020304" pitchFamily="18" charset="0"/>
              </a:rPr>
              <a:t>và</a:t>
            </a:r>
            <a:r>
              <a:rPr lang="en-US" sz="2800" dirty="0">
                <a:latin typeface="Times New Roman" panose="02020603050405020304" pitchFamily="18" charset="0"/>
                <a:cs typeface="Times New Roman" panose="02020603050405020304" pitchFamily="18" charset="0"/>
              </a:rPr>
              <a:t> b, </a:t>
            </a:r>
            <a:r>
              <a:rPr lang="en-US" sz="2800" dirty="0" err="1">
                <a:latin typeface="Times New Roman" panose="02020603050405020304" pitchFamily="18" charset="0"/>
                <a:cs typeface="Times New Roman" panose="02020603050405020304" pitchFamily="18" charset="0"/>
              </a:rPr>
              <a:t>Giải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phư</a:t>
            </a:r>
            <a:r>
              <a:rPr lang="vi-VN" sz="2800" dirty="0">
                <a:latin typeface="Times New Roman" panose="02020603050405020304" pitchFamily="18" charset="0"/>
                <a:cs typeface="Times New Roman" panose="02020603050405020304" pitchFamily="18" charset="0"/>
              </a:rPr>
              <a:t>ơ</a:t>
            </a:r>
            <a:r>
              <a:rPr lang="en-US" sz="2800" dirty="0" err="1">
                <a:latin typeface="Times New Roman" panose="02020603050405020304" pitchFamily="18" charset="0"/>
                <a:cs typeface="Times New Roman" panose="02020603050405020304" pitchFamily="18" charset="0"/>
              </a:rPr>
              <a:t>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trình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bậc</a:t>
            </a:r>
            <a:r>
              <a:rPr lang="en-US" sz="2800" dirty="0">
                <a:latin typeface="Times New Roman" panose="02020603050405020304" pitchFamily="18" charset="0"/>
                <a:cs typeface="Times New Roman" panose="02020603050405020304" pitchFamily="18" charset="0"/>
              </a:rPr>
              <a:t> 1</a:t>
            </a:r>
          </a:p>
          <a:p>
            <a:pPr marL="342900" indent="-342900">
              <a:buFont typeface="+mj-lt"/>
              <a:buAutoNum type="arabicParenR"/>
            </a:pPr>
            <a:r>
              <a:rPr lang="en-US" sz="2800" dirty="0" err="1">
                <a:latin typeface="Times New Roman" panose="02020603050405020304" pitchFamily="18" charset="0"/>
                <a:cs typeface="Times New Roman" panose="02020603050405020304" pitchFamily="18" charset="0"/>
              </a:rPr>
              <a:t>Nhập</a:t>
            </a:r>
            <a:r>
              <a:rPr lang="en-US" sz="2800" dirty="0">
                <a:latin typeface="Times New Roman" panose="02020603050405020304" pitchFamily="18" charset="0"/>
                <a:cs typeface="Times New Roman" panose="02020603050405020304" pitchFamily="18" charset="0"/>
              </a:rPr>
              <a:t> 3 </a:t>
            </a:r>
            <a:r>
              <a:rPr lang="en-US" sz="2800" dirty="0" err="1">
                <a:latin typeface="Times New Roman" panose="02020603050405020304" pitchFamily="18" charset="0"/>
                <a:cs typeface="Times New Roman" panose="02020603050405020304" pitchFamily="18" charset="0"/>
              </a:rPr>
              <a:t>cạnh</a:t>
            </a:r>
            <a:r>
              <a:rPr lang="en-US" sz="2800" dirty="0">
                <a:latin typeface="Times New Roman" panose="02020603050405020304" pitchFamily="18" charset="0"/>
                <a:cs typeface="Times New Roman" panose="02020603050405020304" pitchFamily="18" charset="0"/>
              </a:rPr>
              <a:t> tam </a:t>
            </a:r>
            <a:r>
              <a:rPr lang="en-US" sz="2800" dirty="0" err="1">
                <a:latin typeface="Times New Roman" panose="02020603050405020304" pitchFamily="18" charset="0"/>
                <a:cs typeface="Times New Roman" panose="02020603050405020304" pitchFamily="18" charset="0"/>
              </a:rPr>
              <a:t>giác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kiểm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là</a:t>
            </a:r>
            <a:r>
              <a:rPr lang="en-US" sz="2800" dirty="0">
                <a:latin typeface="Times New Roman" panose="02020603050405020304" pitchFamily="18" charset="0"/>
                <a:cs typeface="Times New Roman" panose="02020603050405020304" pitchFamily="18" charset="0"/>
              </a:rPr>
              <a:t> tam </a:t>
            </a:r>
            <a:r>
              <a:rPr lang="en-US" sz="2800" dirty="0" err="1">
                <a:latin typeface="Times New Roman" panose="02020603050405020304" pitchFamily="18" charset="0"/>
                <a:cs typeface="Times New Roman" panose="02020603050405020304" pitchFamily="18" charset="0"/>
              </a:rPr>
              <a:t>giác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hợp</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lệ</a:t>
            </a:r>
            <a:r>
              <a:rPr lang="en-US" sz="2800" dirty="0">
                <a:latin typeface="Times New Roman" panose="02020603050405020304" pitchFamily="18" charset="0"/>
                <a:cs typeface="Times New Roman" panose="02020603050405020304" pitchFamily="18" charset="0"/>
              </a:rPr>
              <a:t> hay </a:t>
            </a:r>
            <a:r>
              <a:rPr lang="en-US" sz="2800" dirty="0" err="1">
                <a:latin typeface="Times New Roman" panose="02020603050405020304" pitchFamily="18" charset="0"/>
                <a:cs typeface="Times New Roman" panose="02020603050405020304" pitchFamily="18" charset="0"/>
              </a:rPr>
              <a:t>không</a:t>
            </a:r>
            <a:r>
              <a:rPr lang="en-US" sz="28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3232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3"/>
          <p:cNvGrpSpPr/>
          <p:nvPr/>
        </p:nvGrpSpPr>
        <p:grpSpPr>
          <a:xfrm>
            <a:off x="203651" y="2231050"/>
            <a:ext cx="1929254" cy="1693831"/>
            <a:chOff x="2553093" y="952901"/>
            <a:chExt cx="2096908" cy="1866900"/>
          </a:xfrm>
        </p:grpSpPr>
        <p:sp>
          <p:nvSpPr>
            <p:cNvPr id="7" name="椭圆 4"/>
            <p:cNvSpPr/>
            <p:nvPr/>
          </p:nvSpPr>
          <p:spPr>
            <a:xfrm>
              <a:off x="2553093" y="952901"/>
              <a:ext cx="1866900" cy="1866900"/>
            </a:xfrm>
            <a:prstGeom prst="ellipse">
              <a:avLst/>
            </a:prstGeom>
            <a:gradFill>
              <a:gsLst>
                <a:gs pos="0">
                  <a:srgbClr val="F5F5F5"/>
                </a:gs>
                <a:gs pos="10000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prstClr val="white"/>
                </a:solidFill>
              </a:endParaRPr>
            </a:p>
          </p:txBody>
        </p:sp>
        <p:sp>
          <p:nvSpPr>
            <p:cNvPr id="8" name="椭圆 5"/>
            <p:cNvSpPr/>
            <p:nvPr/>
          </p:nvSpPr>
          <p:spPr>
            <a:xfrm>
              <a:off x="3008704" y="1150504"/>
              <a:ext cx="1429346" cy="1429345"/>
            </a:xfrm>
            <a:prstGeom prst="ellipse">
              <a:avLst/>
            </a:prstGeom>
            <a:solidFill>
              <a:schemeClr val="bg1">
                <a:lumMod val="95000"/>
              </a:schemeClr>
            </a:solidFill>
            <a:ln w="22225">
              <a:gradFill flip="none" rotWithShape="1">
                <a:gsLst>
                  <a:gs pos="0">
                    <a:schemeClr val="bg1">
                      <a:lumMod val="75000"/>
                    </a:schemeClr>
                  </a:gs>
                  <a:gs pos="100000">
                    <a:schemeClr val="bg1"/>
                  </a:gs>
                </a:gsLst>
                <a:lin ang="2700000" scaled="1"/>
                <a:tileRect/>
              </a:gradFill>
            </a:ln>
            <a:effectLst>
              <a:innerShdw blurRad="1016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prstClr val="white"/>
                </a:solidFill>
              </a:endParaRPr>
            </a:p>
          </p:txBody>
        </p:sp>
        <p:sp>
          <p:nvSpPr>
            <p:cNvPr id="9" name="文本框 136"/>
            <p:cNvSpPr txBox="1"/>
            <p:nvPr/>
          </p:nvSpPr>
          <p:spPr>
            <a:xfrm>
              <a:off x="2783718" y="1324275"/>
              <a:ext cx="1866283" cy="1272437"/>
            </a:xfrm>
            <a:prstGeom prst="rect">
              <a:avLst/>
            </a:prstGeom>
            <a:noFill/>
          </p:spPr>
          <p:txBody>
            <a:bodyPr wrap="square" rtlCol="0">
              <a:spAutoFit/>
            </a:bodyPr>
            <a:lstStyle/>
            <a:p>
              <a:pPr algn="ctr"/>
              <a:r>
                <a:rPr lang="en-US" altLang="zh-CN" sz="2800" b="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NỘI DUNG</a:t>
              </a:r>
              <a:endParaRPr lang="zh-CN" altLang="en-US" sz="2800" b="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10" name="组合 8"/>
          <p:cNvGrpSpPr/>
          <p:nvPr/>
        </p:nvGrpSpPr>
        <p:grpSpPr>
          <a:xfrm>
            <a:off x="2030694" y="1691742"/>
            <a:ext cx="797502" cy="718592"/>
            <a:chOff x="3262497" y="1084626"/>
            <a:chExt cx="1126854" cy="958123"/>
          </a:xfrm>
        </p:grpSpPr>
        <p:grpSp>
          <p:nvGrpSpPr>
            <p:cNvPr id="11" name="组合 9"/>
            <p:cNvGrpSpPr/>
            <p:nvPr/>
          </p:nvGrpSpPr>
          <p:grpSpPr>
            <a:xfrm>
              <a:off x="3262497" y="1084626"/>
              <a:ext cx="1126854" cy="958123"/>
              <a:chOff x="2892834" y="1141776"/>
              <a:chExt cx="1126854" cy="958123"/>
            </a:xfrm>
          </p:grpSpPr>
          <p:sp>
            <p:nvSpPr>
              <p:cNvPr id="13" name="圆角矩形 13"/>
              <p:cNvSpPr/>
              <p:nvPr/>
            </p:nvSpPr>
            <p:spPr>
              <a:xfrm>
                <a:off x="2943363" y="1141776"/>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4" name="圆角矩形 14"/>
              <p:cNvSpPr/>
              <p:nvPr/>
            </p:nvSpPr>
            <p:spPr>
              <a:xfrm>
                <a:off x="2892834" y="1178024"/>
                <a:ext cx="1063215" cy="901028"/>
              </a:xfrm>
              <a:prstGeom prst="roundRect">
                <a:avLst>
                  <a:gd name="adj" fmla="val 13889"/>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12" name="文本框 11"/>
            <p:cNvSpPr txBox="1"/>
            <p:nvPr/>
          </p:nvSpPr>
          <p:spPr>
            <a:xfrm>
              <a:off x="3266480" y="1209433"/>
              <a:ext cx="1030515"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01</a:t>
              </a:r>
              <a:endParaRPr lang="zh-CN" altLang="en-US" sz="2800">
                <a:solidFill>
                  <a:schemeClr val="bg1"/>
                </a:solidFill>
                <a:latin typeface="Impact" panose="020B0806030902050204" pitchFamily="34" charset="0"/>
              </a:endParaRPr>
            </a:p>
          </p:txBody>
        </p:sp>
      </p:grpSp>
      <p:grpSp>
        <p:nvGrpSpPr>
          <p:cNvPr id="15" name="组合 15"/>
          <p:cNvGrpSpPr/>
          <p:nvPr/>
        </p:nvGrpSpPr>
        <p:grpSpPr>
          <a:xfrm>
            <a:off x="2042967" y="3367139"/>
            <a:ext cx="784261" cy="1043247"/>
            <a:chOff x="3155526" y="2335585"/>
            <a:chExt cx="1147961" cy="966191"/>
          </a:xfrm>
        </p:grpSpPr>
        <p:grpSp>
          <p:nvGrpSpPr>
            <p:cNvPr id="16" name="组合 16"/>
            <p:cNvGrpSpPr/>
            <p:nvPr/>
          </p:nvGrpSpPr>
          <p:grpSpPr>
            <a:xfrm>
              <a:off x="3155526" y="2335585"/>
              <a:ext cx="1147961" cy="966191"/>
              <a:chOff x="2785863" y="1141409"/>
              <a:chExt cx="1147961" cy="966191"/>
            </a:xfrm>
          </p:grpSpPr>
          <p:sp>
            <p:nvSpPr>
              <p:cNvPr id="18" name="圆角矩形 20"/>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9" name="圆角矩形 21"/>
              <p:cNvSpPr/>
              <p:nvPr/>
            </p:nvSpPr>
            <p:spPr>
              <a:xfrm>
                <a:off x="2785863" y="1141409"/>
                <a:ext cx="1063215" cy="901028"/>
              </a:xfrm>
              <a:prstGeom prst="roundRect">
                <a:avLst>
                  <a:gd name="adj" fmla="val 13889"/>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17" name="文本框 18"/>
            <p:cNvSpPr txBox="1"/>
            <p:nvPr/>
          </p:nvSpPr>
          <p:spPr>
            <a:xfrm>
              <a:off x="3166655" y="2557458"/>
              <a:ext cx="1088129" cy="484574"/>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03</a:t>
              </a:r>
              <a:endParaRPr lang="zh-CN" altLang="en-US" sz="2800">
                <a:solidFill>
                  <a:schemeClr val="bg1"/>
                </a:solidFill>
                <a:latin typeface="Impact" panose="020B0806030902050204" pitchFamily="34" charset="0"/>
              </a:endParaRPr>
            </a:p>
          </p:txBody>
        </p:sp>
      </p:grpSp>
      <p:grpSp>
        <p:nvGrpSpPr>
          <p:cNvPr id="20" name="组合 36" descr="Làm  Quen Với Hàm(Method) Trong Java">
            <a:extLst>
              <a:ext uri="{C183D7F6-B498-43B3-948B-1728B52AA6E4}">
                <adec:decorative xmlns:adec="http://schemas.microsoft.com/office/drawing/2017/decorative" val="0"/>
              </a:ext>
            </a:extLst>
          </p:cNvPr>
          <p:cNvGrpSpPr/>
          <p:nvPr/>
        </p:nvGrpSpPr>
        <p:grpSpPr>
          <a:xfrm>
            <a:off x="3206897" y="1718928"/>
            <a:ext cx="5971243" cy="675771"/>
            <a:chOff x="4555084" y="1092328"/>
            <a:chExt cx="4389024" cy="1150809"/>
          </a:xfrm>
        </p:grpSpPr>
        <p:pic>
          <p:nvPicPr>
            <p:cNvPr id="21" name="图片 37"/>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a:off x="4926460" y="2041830"/>
              <a:ext cx="3646270" cy="201307"/>
            </a:xfrm>
            <a:prstGeom prst="rect">
              <a:avLst/>
            </a:prstGeom>
          </p:spPr>
        </p:pic>
        <p:sp>
          <p:nvSpPr>
            <p:cNvPr id="22" name="圆角矩形 40" descr="Làm  Quen Với Hàm(Method)">
              <a:extLst>
                <a:ext uri="{C183D7F6-B498-43B3-948B-1728B52AA6E4}">
                  <adec:decorative xmlns:adec="http://schemas.microsoft.com/office/drawing/2017/decorative" val="0"/>
                </a:ext>
              </a:extLst>
            </p:cNvPr>
            <p:cNvSpPr/>
            <p:nvPr/>
          </p:nvSpPr>
          <p:spPr>
            <a:xfrm>
              <a:off x="4555084" y="1092328"/>
              <a:ext cx="4389024" cy="958121"/>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800" b="1">
                  <a:solidFill>
                    <a:srgbClr val="FFC000"/>
                  </a:solidFill>
                  <a:latin typeface="Times New Roman" panose="02020603050405020304" pitchFamily="18" charset="0"/>
                  <a:ea typeface="Microsoft YaHei" panose="020B0503020204020204" pitchFamily="34" charset="-122"/>
                  <a:cs typeface="Times New Roman" panose="02020603050405020304" pitchFamily="18" charset="0"/>
                </a:rPr>
                <a:t>Làm  Quen Với Hàm (Method)</a:t>
              </a:r>
              <a:endParaRPr lang="zh-CN" altLang="en-US" sz="2800" b="1">
                <a:solidFill>
                  <a:srgbClr val="FFC000"/>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23" name="组合 41"/>
          <p:cNvGrpSpPr/>
          <p:nvPr/>
        </p:nvGrpSpPr>
        <p:grpSpPr>
          <a:xfrm>
            <a:off x="3194933" y="3362147"/>
            <a:ext cx="6406267" cy="1133653"/>
            <a:chOff x="4555084" y="2343654"/>
            <a:chExt cx="4697324" cy="1145415"/>
          </a:xfrm>
        </p:grpSpPr>
        <p:pic>
          <p:nvPicPr>
            <p:cNvPr id="24" name="图片 42"/>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a:off x="4926460" y="3287762"/>
              <a:ext cx="3646270" cy="201307"/>
            </a:xfrm>
            <a:prstGeom prst="rect">
              <a:avLst/>
            </a:prstGeom>
          </p:spPr>
        </p:pic>
        <p:grpSp>
          <p:nvGrpSpPr>
            <p:cNvPr id="25" name="组合 43"/>
            <p:cNvGrpSpPr/>
            <p:nvPr/>
          </p:nvGrpSpPr>
          <p:grpSpPr>
            <a:xfrm>
              <a:off x="4555084" y="2343654"/>
              <a:ext cx="4697324" cy="974451"/>
              <a:chOff x="4555084" y="2343654"/>
              <a:chExt cx="4697324" cy="974451"/>
            </a:xfrm>
          </p:grpSpPr>
          <p:pic>
            <p:nvPicPr>
              <p:cNvPr id="26" name="图片 44"/>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rot="16200000">
                <a:off x="8600150" y="2665847"/>
                <a:ext cx="958122" cy="346394"/>
              </a:xfrm>
              <a:prstGeom prst="rect">
                <a:avLst/>
              </a:prstGeom>
            </p:spPr>
          </p:pic>
          <p:sp>
            <p:nvSpPr>
              <p:cNvPr id="27" name="圆角矩形 45"/>
              <p:cNvSpPr/>
              <p:nvPr/>
            </p:nvSpPr>
            <p:spPr>
              <a:xfrm>
                <a:off x="4555084" y="2343654"/>
                <a:ext cx="4389024"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grpSp>
      <p:grpSp>
        <p:nvGrpSpPr>
          <p:cNvPr id="28" name="组合 56"/>
          <p:cNvGrpSpPr/>
          <p:nvPr/>
        </p:nvGrpSpPr>
        <p:grpSpPr>
          <a:xfrm>
            <a:off x="2675744" y="1718927"/>
            <a:ext cx="770623" cy="2577633"/>
            <a:chOff x="3971019" y="796001"/>
            <a:chExt cx="989404" cy="5338506"/>
          </a:xfrm>
        </p:grpSpPr>
        <p:sp>
          <p:nvSpPr>
            <p:cNvPr id="29" name="矩形 57"/>
            <p:cNvSpPr/>
            <p:nvPr/>
          </p:nvSpPr>
          <p:spPr>
            <a:xfrm>
              <a:off x="4614031" y="796001"/>
              <a:ext cx="346392" cy="5287413"/>
            </a:xfrm>
            <a:prstGeom prst="rect">
              <a:avLst/>
            </a:prstGeom>
            <a:gradFill>
              <a:gsLst>
                <a:gs pos="0">
                  <a:schemeClr val="tx1">
                    <a:alpha val="8000"/>
                  </a:schemeClr>
                </a:gs>
                <a:gs pos="100000">
                  <a:srgbClr val="F2F2F2">
                    <a:alpha val="0"/>
                  </a:srgb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30" name="矩形 58"/>
            <p:cNvSpPr/>
            <p:nvPr/>
          </p:nvSpPr>
          <p:spPr>
            <a:xfrm>
              <a:off x="4178614" y="796001"/>
              <a:ext cx="452661" cy="5287413"/>
            </a:xfrm>
            <a:prstGeom prst="rect">
              <a:avLst/>
            </a:prstGeom>
            <a:solidFill>
              <a:srgbClr val="F2F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pic>
          <p:nvPicPr>
            <p:cNvPr id="31" name="图片 59"/>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rot="5400000">
              <a:off x="1404452" y="3362569"/>
              <a:ext cx="5338505" cy="205371"/>
            </a:xfrm>
            <a:prstGeom prst="rect">
              <a:avLst/>
            </a:prstGeom>
          </p:spPr>
        </p:pic>
        <p:sp>
          <p:nvSpPr>
            <p:cNvPr id="32" name="梯形 61"/>
            <p:cNvSpPr/>
            <p:nvPr/>
          </p:nvSpPr>
          <p:spPr>
            <a:xfrm rot="5400000">
              <a:off x="4085362" y="2026910"/>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33" name="梯形 62"/>
            <p:cNvSpPr/>
            <p:nvPr/>
          </p:nvSpPr>
          <p:spPr>
            <a:xfrm rot="5400000">
              <a:off x="4085362" y="3275907"/>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34" name="梯形 63"/>
            <p:cNvSpPr/>
            <p:nvPr/>
          </p:nvSpPr>
          <p:spPr>
            <a:xfrm rot="5400000">
              <a:off x="4085362" y="4502881"/>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35" name="流程图: 手动输入 32"/>
            <p:cNvSpPr/>
            <p:nvPr/>
          </p:nvSpPr>
          <p:spPr>
            <a:xfrm flipH="1">
              <a:off x="4614203" y="5187950"/>
              <a:ext cx="345594" cy="895464"/>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1" fmla="*/ 0 w 10000"/>
                <a:gd name="connsiteY0-2" fmla="*/ 6677 h 10000"/>
                <a:gd name="connsiteX1-3" fmla="*/ 10000 w 10000"/>
                <a:gd name="connsiteY1-4" fmla="*/ 0 h 10000"/>
                <a:gd name="connsiteX2-5" fmla="*/ 10000 w 10000"/>
                <a:gd name="connsiteY2-6" fmla="*/ 10000 h 10000"/>
                <a:gd name="connsiteX3-7" fmla="*/ 0 w 10000"/>
                <a:gd name="connsiteY3-8" fmla="*/ 10000 h 10000"/>
                <a:gd name="connsiteX4-9" fmla="*/ 0 w 10000"/>
                <a:gd name="connsiteY4-10" fmla="*/ 6677 h 10000"/>
                <a:gd name="connsiteX0-11" fmla="*/ 0 w 10000"/>
                <a:gd name="connsiteY0-12" fmla="*/ 6875 h 10000"/>
                <a:gd name="connsiteX1-13" fmla="*/ 10000 w 10000"/>
                <a:gd name="connsiteY1-14" fmla="*/ 0 h 10000"/>
                <a:gd name="connsiteX2-15" fmla="*/ 10000 w 10000"/>
                <a:gd name="connsiteY2-16" fmla="*/ 10000 h 10000"/>
                <a:gd name="connsiteX3-17" fmla="*/ 0 w 10000"/>
                <a:gd name="connsiteY3-18" fmla="*/ 10000 h 10000"/>
                <a:gd name="connsiteX4-19" fmla="*/ 0 w 10000"/>
                <a:gd name="connsiteY4-20" fmla="*/ 6875 h 10000"/>
                <a:gd name="connsiteX0-21" fmla="*/ 0 w 10185"/>
                <a:gd name="connsiteY0-22" fmla="*/ 6624 h 10000"/>
                <a:gd name="connsiteX1-23" fmla="*/ 10185 w 10185"/>
                <a:gd name="connsiteY1-24" fmla="*/ 0 h 10000"/>
                <a:gd name="connsiteX2-25" fmla="*/ 10185 w 10185"/>
                <a:gd name="connsiteY2-26" fmla="*/ 10000 h 10000"/>
                <a:gd name="connsiteX3-27" fmla="*/ 185 w 10185"/>
                <a:gd name="connsiteY3-28" fmla="*/ 10000 h 10000"/>
                <a:gd name="connsiteX4-29" fmla="*/ 0 w 10185"/>
                <a:gd name="connsiteY4-30" fmla="*/ 6624 h 10000"/>
                <a:gd name="connsiteX0-31" fmla="*/ 0 w 10092"/>
                <a:gd name="connsiteY0-32" fmla="*/ 8092 h 10000"/>
                <a:gd name="connsiteX1-33" fmla="*/ 10092 w 10092"/>
                <a:gd name="connsiteY1-34" fmla="*/ 0 h 10000"/>
                <a:gd name="connsiteX2-35" fmla="*/ 10092 w 10092"/>
                <a:gd name="connsiteY2-36" fmla="*/ 10000 h 10000"/>
                <a:gd name="connsiteX3-37" fmla="*/ 92 w 10092"/>
                <a:gd name="connsiteY3-38" fmla="*/ 10000 h 10000"/>
                <a:gd name="connsiteX4-39" fmla="*/ 0 w 10092"/>
                <a:gd name="connsiteY4-40" fmla="*/ 8092 h 10000"/>
                <a:gd name="connsiteX0-41" fmla="*/ 0 w 10092"/>
                <a:gd name="connsiteY0-42" fmla="*/ 8736 h 10000"/>
                <a:gd name="connsiteX1-43" fmla="*/ 10092 w 10092"/>
                <a:gd name="connsiteY1-44" fmla="*/ 0 h 10000"/>
                <a:gd name="connsiteX2-45" fmla="*/ 10092 w 10092"/>
                <a:gd name="connsiteY2-46" fmla="*/ 10000 h 10000"/>
                <a:gd name="connsiteX3-47" fmla="*/ 92 w 10092"/>
                <a:gd name="connsiteY3-48" fmla="*/ 10000 h 10000"/>
                <a:gd name="connsiteX4-49" fmla="*/ 0 w 10092"/>
                <a:gd name="connsiteY4-50" fmla="*/ 8736 h 10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92" h="10000">
                  <a:moveTo>
                    <a:pt x="0" y="8736"/>
                  </a:moveTo>
                  <a:lnTo>
                    <a:pt x="10092" y="0"/>
                  </a:lnTo>
                  <a:lnTo>
                    <a:pt x="10092" y="10000"/>
                  </a:lnTo>
                  <a:lnTo>
                    <a:pt x="92" y="10000"/>
                  </a:lnTo>
                  <a:cubicBezTo>
                    <a:pt x="30" y="8875"/>
                    <a:pt x="62" y="9861"/>
                    <a:pt x="0" y="8736"/>
                  </a:cubicBezTo>
                  <a:close/>
                </a:path>
              </a:pathLst>
            </a:custGeom>
            <a:gradFill>
              <a:gsLst>
                <a:gs pos="0">
                  <a:schemeClr val="tx1">
                    <a:alpha val="21000"/>
                  </a:schemeClr>
                </a:gs>
                <a:gs pos="100000">
                  <a:srgbClr val="F2F2F2">
                    <a:alpha val="0"/>
                  </a:srgbClr>
                </a:gs>
              </a:gsLst>
              <a:lin ang="108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36" name="矩形 96"/>
          <p:cNvSpPr/>
          <p:nvPr/>
        </p:nvSpPr>
        <p:spPr>
          <a:xfrm>
            <a:off x="3201925" y="3355283"/>
            <a:ext cx="6173227" cy="954107"/>
          </a:xfrm>
          <a:prstGeom prst="rect">
            <a:avLst/>
          </a:prstGeom>
        </p:spPr>
        <p:txBody>
          <a:bodyPr wrap="square">
            <a:spAutoFit/>
          </a:bodyPr>
          <a:lstStyle/>
          <a:p>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Cấu</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Trúc</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Rẽ</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Nhánh-Biểu</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Thức</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Điều</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Kiện</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800" b="1" dirty="0">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37" name="圆角矩形 34">
            <a:extLst>
              <a:ext uri="{FF2B5EF4-FFF2-40B4-BE49-F238E27FC236}">
                <a16:creationId xmlns:a16="http://schemas.microsoft.com/office/drawing/2014/main" id="{4A98B195-D5E7-4238-B9B0-9E6698C21C3A}"/>
              </a:ext>
            </a:extLst>
          </p:cNvPr>
          <p:cNvSpPr/>
          <p:nvPr/>
        </p:nvSpPr>
        <p:spPr>
          <a:xfrm>
            <a:off x="2042967" y="2522554"/>
            <a:ext cx="729578" cy="703059"/>
          </a:xfrm>
          <a:prstGeom prst="roundRect">
            <a:avLst>
              <a:gd name="adj" fmla="val 13889"/>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r>
              <a:rPr lang="en-US" altLang="zh-CN" sz="2800">
                <a:latin typeface="Impact" panose="020B0806030902050204" pitchFamily="34" charset="0"/>
              </a:rPr>
              <a:t>02</a:t>
            </a:r>
            <a:endParaRPr lang="zh-CN" altLang="en-US" sz="2800">
              <a:latin typeface="Impact" panose="020B0806030902050204" pitchFamily="34" charset="0"/>
            </a:endParaRPr>
          </a:p>
        </p:txBody>
      </p:sp>
      <p:grpSp>
        <p:nvGrpSpPr>
          <p:cNvPr id="38" name="组合 51">
            <a:extLst>
              <a:ext uri="{FF2B5EF4-FFF2-40B4-BE49-F238E27FC236}">
                <a16:creationId xmlns:a16="http://schemas.microsoft.com/office/drawing/2014/main" id="{8541760D-945C-4378-82F6-7A5400A5AB52}"/>
              </a:ext>
            </a:extLst>
          </p:cNvPr>
          <p:cNvGrpSpPr/>
          <p:nvPr/>
        </p:nvGrpSpPr>
        <p:grpSpPr>
          <a:xfrm>
            <a:off x="3201925" y="2535680"/>
            <a:ext cx="5950098" cy="718522"/>
            <a:chOff x="4555084" y="4807549"/>
            <a:chExt cx="4361682" cy="974162"/>
          </a:xfrm>
        </p:grpSpPr>
        <p:pic>
          <p:nvPicPr>
            <p:cNvPr id="39" name="图片 52">
              <a:extLst>
                <a:ext uri="{FF2B5EF4-FFF2-40B4-BE49-F238E27FC236}">
                  <a16:creationId xmlns:a16="http://schemas.microsoft.com/office/drawing/2014/main" id="{FFBFCEFB-B31E-4550-BC8E-612DD98E2383}"/>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a:off x="4873327" y="5580404"/>
              <a:ext cx="3646270" cy="201307"/>
            </a:xfrm>
            <a:prstGeom prst="rect">
              <a:avLst/>
            </a:prstGeom>
          </p:spPr>
        </p:pic>
        <p:sp>
          <p:nvSpPr>
            <p:cNvPr id="40" name="圆角矩形 55">
              <a:extLst>
                <a:ext uri="{FF2B5EF4-FFF2-40B4-BE49-F238E27FC236}">
                  <a16:creationId xmlns:a16="http://schemas.microsoft.com/office/drawing/2014/main" id="{0F7C8556-007B-452E-985B-7181A0451B30}"/>
                </a:ext>
              </a:extLst>
            </p:cNvPr>
            <p:cNvSpPr/>
            <p:nvPr/>
          </p:nvSpPr>
          <p:spPr>
            <a:xfrm>
              <a:off x="4555084" y="4807549"/>
              <a:ext cx="4361682"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r>
                <a:rPr lang="en-US" altLang="zh-CN" sz="2800" b="1">
                  <a:solidFill>
                    <a:schemeClr val="accent1">
                      <a:lumMod val="50000"/>
                    </a:schemeClr>
                  </a:solidFill>
                  <a:latin typeface="Times New Roman" panose="02020603050405020304" pitchFamily="18" charset="0"/>
                  <a:cs typeface="Times New Roman" panose="02020603050405020304" pitchFamily="18" charset="0"/>
                </a:rPr>
                <a:t>Biến Boolean</a:t>
              </a:r>
              <a:endParaRPr lang="zh-CN" altLang="en-US" sz="2800" b="1">
                <a:solidFill>
                  <a:schemeClr val="accent1">
                    <a:lumMod val="50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775811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 fill="hold"/>
                                        <p:tgtEl>
                                          <p:spTgt spid="5"/>
                                        </p:tgtEl>
                                        <p:attrNameLst>
                                          <p:attrName>ppt_w</p:attrName>
                                        </p:attrNameLst>
                                      </p:cBhvr>
                                      <p:tavLst>
                                        <p:tav tm="0">
                                          <p:val>
                                            <p:fltVal val="0"/>
                                          </p:val>
                                        </p:tav>
                                        <p:tav tm="100000">
                                          <p:val>
                                            <p:strVal val="#ppt_w"/>
                                          </p:val>
                                        </p:tav>
                                      </p:tavLst>
                                    </p:anim>
                                    <p:anim calcmode="lin" valueType="num">
                                      <p:cBhvr>
                                        <p:cTn id="8" dur="100" fill="hold"/>
                                        <p:tgtEl>
                                          <p:spTgt spid="5"/>
                                        </p:tgtEl>
                                        <p:attrNameLst>
                                          <p:attrName>ppt_h</p:attrName>
                                        </p:attrNameLst>
                                      </p:cBhvr>
                                      <p:tavLst>
                                        <p:tav tm="0">
                                          <p:val>
                                            <p:fltVal val="0"/>
                                          </p:val>
                                        </p:tav>
                                        <p:tav tm="100000">
                                          <p:val>
                                            <p:strVal val="#ppt_h"/>
                                          </p:val>
                                        </p:tav>
                                      </p:tavLst>
                                    </p:anim>
                                    <p:animEffect transition="in" filter="fade">
                                      <p:cBhvr>
                                        <p:cTn id="9" dur="100"/>
                                        <p:tgtEl>
                                          <p:spTgt spid="5"/>
                                        </p:tgtEl>
                                      </p:cBhvr>
                                    </p:animEffect>
                                  </p:childTnLst>
                                </p:cTn>
                              </p:par>
                              <p:par>
                                <p:cTn id="10" presetID="6" presetClass="emph" presetSubtype="0" fill="hold" nodeType="withEffect">
                                  <p:stCondLst>
                                    <p:cond delay="100"/>
                                  </p:stCondLst>
                                  <p:childTnLst>
                                    <p:animScale>
                                      <p:cBhvr>
                                        <p:cTn id="11" dur="100" fill="hold"/>
                                        <p:tgtEl>
                                          <p:spTgt spid="5"/>
                                        </p:tgtEl>
                                      </p:cBhvr>
                                      <p:by x="110000" y="110000"/>
                                    </p:animScale>
                                  </p:childTnLst>
                                </p:cTn>
                              </p:par>
                              <p:par>
                                <p:cTn id="12" presetID="6" presetClass="emph" presetSubtype="0" fill="hold" nodeType="withEffect">
                                  <p:stCondLst>
                                    <p:cond delay="200"/>
                                  </p:stCondLst>
                                  <p:childTnLst>
                                    <p:animScale>
                                      <p:cBhvr>
                                        <p:cTn id="13" dur="200" fill="hold"/>
                                        <p:tgtEl>
                                          <p:spTgt spid="5"/>
                                        </p:tgtEl>
                                      </p:cBhvr>
                                      <p:by x="90000" y="90000"/>
                                    </p:animScale>
                                  </p:childTnLst>
                                </p:cTn>
                              </p:par>
                              <p:par>
                                <p:cTn id="14" presetID="6" presetClass="emph" presetSubtype="0" fill="hold" nodeType="withEffect">
                                  <p:stCondLst>
                                    <p:cond delay="400"/>
                                  </p:stCondLst>
                                  <p:childTnLst>
                                    <p:animScale>
                                      <p:cBhvr>
                                        <p:cTn id="15" dur="100" fill="hold"/>
                                        <p:tgtEl>
                                          <p:spTgt spid="5"/>
                                        </p:tgtEl>
                                      </p:cBhvr>
                                      <p:by x="105000" y="105000"/>
                                    </p:animScale>
                                  </p:childTnLst>
                                </p:cTn>
                              </p:par>
                              <p:par>
                                <p:cTn id="16" presetID="6" presetClass="emph" presetSubtype="0" fill="hold" nodeType="withEffect">
                                  <p:stCondLst>
                                    <p:cond delay="500"/>
                                  </p:stCondLst>
                                  <p:childTnLst>
                                    <p:animScale>
                                      <p:cBhvr>
                                        <p:cTn id="17" dur="200" fill="hold"/>
                                        <p:tgtEl>
                                          <p:spTgt spid="5"/>
                                        </p:tgtEl>
                                      </p:cBhvr>
                                      <p:by x="95000" y="95000"/>
                                    </p:animScale>
                                  </p:childTnLst>
                                </p:cTn>
                              </p:par>
                            </p:childTnLst>
                          </p:cTn>
                        </p:par>
                        <p:par>
                          <p:cTn id="18" fill="hold">
                            <p:stCondLst>
                              <p:cond delay="700"/>
                            </p:stCondLst>
                            <p:childTnLst>
                              <p:par>
                                <p:cTn id="19" presetID="16" presetClass="entr" presetSubtype="42" fill="hold" nodeType="after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barn(outHorizontal)">
                                      <p:cBhvr>
                                        <p:cTn id="21" dur="500"/>
                                        <p:tgtEl>
                                          <p:spTgt spid="28"/>
                                        </p:tgtEl>
                                      </p:cBhvr>
                                    </p:animEffect>
                                  </p:childTnLst>
                                </p:cTn>
                              </p:par>
                            </p:childTnLst>
                          </p:cTn>
                        </p:par>
                        <p:par>
                          <p:cTn id="22" fill="hold">
                            <p:stCondLst>
                              <p:cond delay="1200"/>
                            </p:stCondLst>
                            <p:childTnLst>
                              <p:par>
                                <p:cTn id="23" presetID="12" presetClass="entr" presetSubtype="2"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p:tgtEl>
                                          <p:spTgt spid="10"/>
                                        </p:tgtEl>
                                        <p:attrNameLst>
                                          <p:attrName>ppt_x</p:attrName>
                                        </p:attrNameLst>
                                      </p:cBhvr>
                                      <p:tavLst>
                                        <p:tav tm="0">
                                          <p:val>
                                            <p:strVal val="#ppt_x+#ppt_w*1.125000"/>
                                          </p:val>
                                        </p:tav>
                                        <p:tav tm="100000">
                                          <p:val>
                                            <p:strVal val="#ppt_x"/>
                                          </p:val>
                                        </p:tav>
                                      </p:tavLst>
                                    </p:anim>
                                    <p:animEffect transition="in" filter="wipe(left)">
                                      <p:cBhvr>
                                        <p:cTn id="26" dur="500"/>
                                        <p:tgtEl>
                                          <p:spTgt spid="10"/>
                                        </p:tgtEl>
                                      </p:cBhvr>
                                    </p:animEffect>
                                  </p:childTnLst>
                                </p:cTn>
                              </p:par>
                              <p:par>
                                <p:cTn id="27" presetID="12" presetClass="entr" presetSubtype="8"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p:tgtEl>
                                          <p:spTgt spid="20"/>
                                        </p:tgtEl>
                                        <p:attrNameLst>
                                          <p:attrName>ppt_x</p:attrName>
                                        </p:attrNameLst>
                                      </p:cBhvr>
                                      <p:tavLst>
                                        <p:tav tm="0">
                                          <p:val>
                                            <p:strVal val="#ppt_x-#ppt_w*1.125000"/>
                                          </p:val>
                                        </p:tav>
                                        <p:tav tm="100000">
                                          <p:val>
                                            <p:strVal val="#ppt_x"/>
                                          </p:val>
                                        </p:tav>
                                      </p:tavLst>
                                    </p:anim>
                                    <p:animEffect transition="in" filter="wipe(right)">
                                      <p:cBhvr>
                                        <p:cTn id="30" dur="500"/>
                                        <p:tgtEl>
                                          <p:spTgt spid="20"/>
                                        </p:tgtEl>
                                      </p:cBhvr>
                                    </p:animEffect>
                                  </p:childTnLst>
                                </p:cTn>
                              </p:par>
                            </p:childTnLst>
                          </p:cTn>
                        </p:par>
                        <p:par>
                          <p:cTn id="31" fill="hold">
                            <p:stCondLst>
                              <p:cond delay="1700"/>
                            </p:stCondLst>
                            <p:childTnLst>
                              <p:par>
                                <p:cTn id="32" presetID="12" presetClass="entr" presetSubtype="2" fill="hold" nodeType="after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additive="base">
                                        <p:cTn id="34" dur="500"/>
                                        <p:tgtEl>
                                          <p:spTgt spid="15"/>
                                        </p:tgtEl>
                                        <p:attrNameLst>
                                          <p:attrName>ppt_x</p:attrName>
                                        </p:attrNameLst>
                                      </p:cBhvr>
                                      <p:tavLst>
                                        <p:tav tm="0">
                                          <p:val>
                                            <p:strVal val="#ppt_x+#ppt_w*1.125000"/>
                                          </p:val>
                                        </p:tav>
                                        <p:tav tm="100000">
                                          <p:val>
                                            <p:strVal val="#ppt_x"/>
                                          </p:val>
                                        </p:tav>
                                      </p:tavLst>
                                    </p:anim>
                                    <p:animEffect transition="in" filter="wipe(left)">
                                      <p:cBhvr>
                                        <p:cTn id="35" dur="500"/>
                                        <p:tgtEl>
                                          <p:spTgt spid="15"/>
                                        </p:tgtEl>
                                      </p:cBhvr>
                                    </p:animEffect>
                                  </p:childTnLst>
                                </p:cTn>
                              </p:par>
                              <p:par>
                                <p:cTn id="36" presetID="12" presetClass="entr" presetSubtype="8" fill="hold" nodeType="withEffect">
                                  <p:stCondLst>
                                    <p:cond delay="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500"/>
                                        <p:tgtEl>
                                          <p:spTgt spid="23"/>
                                        </p:tgtEl>
                                        <p:attrNameLst>
                                          <p:attrName>ppt_x</p:attrName>
                                        </p:attrNameLst>
                                      </p:cBhvr>
                                      <p:tavLst>
                                        <p:tav tm="0">
                                          <p:val>
                                            <p:strVal val="#ppt_x-#ppt_w*1.125000"/>
                                          </p:val>
                                        </p:tav>
                                        <p:tav tm="100000">
                                          <p:val>
                                            <p:strVal val="#ppt_x"/>
                                          </p:val>
                                        </p:tav>
                                      </p:tavLst>
                                    </p:anim>
                                    <p:animEffect transition="in" filter="wipe(right)">
                                      <p:cBhvr>
                                        <p:cTn id="3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976277" y="1331172"/>
            <a:ext cx="9082123" cy="723708"/>
            <a:chOff x="3129129" y="1121776"/>
            <a:chExt cx="5933741" cy="1171624"/>
          </a:xfrm>
        </p:grpSpPr>
        <p:sp>
          <p:nvSpPr>
            <p:cNvPr id="7" name="圆角矩形 1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adFill>
              <a:gsLst>
                <a:gs pos="0">
                  <a:srgbClr val="FFAA2D"/>
                </a:gs>
                <a:gs pos="100000">
                  <a:srgbClr val="FFD393"/>
                </a:gs>
              </a:gsLst>
              <a:lin ang="0" scaled="0"/>
            </a:gra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Làm  Quen Với Hàm (Method)</a:t>
              </a:r>
              <a:endParaRPr lang="zh-CN" altLang="en-US"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21"/>
          <p:cNvGrpSpPr/>
          <p:nvPr/>
        </p:nvGrpSpPr>
        <p:grpSpPr>
          <a:xfrm>
            <a:off x="1191512" y="1352443"/>
            <a:ext cx="1094841" cy="1001458"/>
            <a:chOff x="3222820" y="1148080"/>
            <a:chExt cx="1484216" cy="1750177"/>
          </a:xfrm>
        </p:grpSpPr>
        <p:grpSp>
          <p:nvGrpSpPr>
            <p:cNvPr id="10" name="组合 25"/>
            <p:cNvGrpSpPr/>
            <p:nvPr/>
          </p:nvGrpSpPr>
          <p:grpSpPr>
            <a:xfrm>
              <a:off x="3420363" y="1295115"/>
              <a:ext cx="1286673" cy="1603142"/>
              <a:chOff x="7380501" y="2927402"/>
              <a:chExt cx="2311887" cy="2880512"/>
            </a:xfrm>
          </p:grpSpPr>
          <p:sp>
            <p:nvSpPr>
              <p:cNvPr id="12"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3"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1" name="椭圆 26"/>
            <p:cNvSpPr/>
            <p:nvPr/>
          </p:nvSpPr>
          <p:spPr>
            <a:xfrm>
              <a:off x="3222820" y="1148080"/>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rgbClr val="FFC000"/>
                  </a:solidFill>
                  <a:latin typeface="Impact" panose="020B0806030902050204" pitchFamily="34" charset="0"/>
                </a:rPr>
                <a:t>01</a:t>
              </a:r>
              <a:endParaRPr lang="zh-CN" altLang="en-US" sz="2800">
                <a:solidFill>
                  <a:srgbClr val="FFC000"/>
                </a:solidFill>
                <a:latin typeface="Impact" panose="020B0806030902050204" pitchFamily="34" charset="0"/>
              </a:endParaRPr>
            </a:p>
          </p:txBody>
        </p:sp>
      </p:grpSp>
      <p:sp>
        <p:nvSpPr>
          <p:cNvPr id="15" name="TextBox 14">
            <a:extLst>
              <a:ext uri="{FF2B5EF4-FFF2-40B4-BE49-F238E27FC236}">
                <a16:creationId xmlns:a16="http://schemas.microsoft.com/office/drawing/2014/main" id="{F0858F38-E4E2-420D-B51C-821EBD09BE23}"/>
              </a:ext>
            </a:extLst>
          </p:cNvPr>
          <p:cNvSpPr txBox="1"/>
          <p:nvPr/>
        </p:nvSpPr>
        <p:spPr>
          <a:xfrm>
            <a:off x="1191512" y="2239218"/>
            <a:ext cx="8784386" cy="2677656"/>
          </a:xfrm>
          <a:prstGeom prst="rect">
            <a:avLst/>
          </a:prstGeom>
          <a:noFill/>
        </p:spPr>
        <p:txBody>
          <a:bodyPr wrap="square" rtlCol="0">
            <a:spAutoFit/>
          </a:bodyPr>
          <a:lstStyle/>
          <a:p>
            <a:pPr marL="514350" indent="-514350">
              <a:buFont typeface="+mj-lt"/>
              <a:buAutoNum type="arabicPeriod"/>
            </a:pPr>
            <a:r>
              <a:rPr lang="en-US" sz="2800" b="1" dirty="0" err="1">
                <a:latin typeface="Times New Roman" panose="02020603050405020304" pitchFamily="18" charset="0"/>
                <a:cs typeface="Times New Roman" panose="02020603050405020304" pitchFamily="18" charset="0"/>
              </a:rPr>
              <a:t>Hàm</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Ph</a:t>
            </a:r>
            <a:r>
              <a:rPr lang="vi-VN" sz="2800" b="1" dirty="0">
                <a:latin typeface="Times New Roman" panose="02020603050405020304" pitchFamily="18" charset="0"/>
                <a:cs typeface="Times New Roman" panose="02020603050405020304" pitchFamily="18" charset="0"/>
              </a:rPr>
              <a:t>ư</a:t>
            </a:r>
            <a:r>
              <a:rPr lang="en-US" sz="2800" b="1" dirty="0" err="1">
                <a:latin typeface="Times New Roman" panose="02020603050405020304" pitchFamily="18" charset="0"/>
                <a:cs typeface="Times New Roman" panose="02020603050405020304" pitchFamily="18" charset="0"/>
              </a:rPr>
              <a:t>ơng</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Thức</a:t>
            </a:r>
            <a:r>
              <a:rPr lang="en-US" sz="2800" b="1" dirty="0">
                <a:latin typeface="Times New Roman" panose="02020603050405020304" pitchFamily="18" charset="0"/>
                <a:cs typeface="Times New Roman" panose="02020603050405020304" pitchFamily="18" charset="0"/>
              </a:rPr>
              <a:t> (Method) </a:t>
            </a:r>
            <a:r>
              <a:rPr lang="en-US" sz="2800" b="1" dirty="0" err="1">
                <a:latin typeface="Times New Roman" panose="02020603050405020304" pitchFamily="18" charset="0"/>
                <a:cs typeface="Times New Roman" panose="02020603050405020304" pitchFamily="18" charset="0"/>
              </a:rPr>
              <a:t>là</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gì</a:t>
            </a:r>
            <a:r>
              <a:rPr lang="en-US" sz="2800" b="1" dirty="0">
                <a:latin typeface="Times New Roman" panose="02020603050405020304" pitchFamily="18" charset="0"/>
                <a:cs typeface="Times New Roman" panose="02020603050405020304" pitchFamily="18" charset="0"/>
              </a:rPr>
              <a:t>?:</a:t>
            </a:r>
            <a:br>
              <a:rPr lang="en-US" sz="2800" b="1"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 </a:t>
            </a:r>
            <a:r>
              <a:rPr lang="vi-VN" sz="2800" dirty="0">
                <a:latin typeface="Times New Roman" panose="02020603050405020304" pitchFamily="18" charset="0"/>
                <a:cs typeface="Times New Roman" panose="02020603050405020304" pitchFamily="18" charset="0"/>
              </a:rPr>
              <a:t>Một </a:t>
            </a:r>
            <a:r>
              <a:rPr lang="en-US" sz="2800" dirty="0" err="1">
                <a:latin typeface="Times New Roman" panose="02020603050405020304" pitchFamily="18" charset="0"/>
                <a:cs typeface="Times New Roman" panose="02020603050405020304" pitchFamily="18" charset="0"/>
              </a:rPr>
              <a:t>Hàm</a:t>
            </a:r>
            <a:r>
              <a:rPr lang="vi-VN" sz="2800" dirty="0">
                <a:latin typeface="Times New Roman" panose="02020603050405020304" pitchFamily="18" charset="0"/>
                <a:cs typeface="Times New Roman" panose="02020603050405020304" pitchFamily="18" charset="0"/>
              </a:rPr>
              <a:t> trong Java là một tập hợp các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dòng</a:t>
            </a:r>
            <a:r>
              <a:rPr lang="vi-VN" sz="2800" dirty="0">
                <a:latin typeface="Times New Roman" panose="02020603050405020304" pitchFamily="18" charset="0"/>
                <a:cs typeface="Times New Roman" panose="02020603050405020304" pitchFamily="18" charset="0"/>
              </a:rPr>
              <a:t> lệnh để thực hiện một hành động. Ví dụ khi bạn gọi </a:t>
            </a:r>
            <a:r>
              <a:rPr lang="en-US" sz="2800" dirty="0" err="1">
                <a:latin typeface="Times New Roman" panose="02020603050405020304" pitchFamily="18" charset="0"/>
                <a:cs typeface="Times New Roman" panose="02020603050405020304" pitchFamily="18" charset="0"/>
              </a:rPr>
              <a:t>hàm</a:t>
            </a:r>
            <a:r>
              <a:rPr lang="vi-VN" sz="2800" dirty="0">
                <a:latin typeface="Times New Roman" panose="02020603050405020304" pitchFamily="18" charset="0"/>
                <a:cs typeface="Times New Roman" panose="02020603050405020304" pitchFamily="18" charset="0"/>
              </a:rPr>
              <a:t> System.out.print, hệ thống thực thi một </a:t>
            </a:r>
            <a:r>
              <a:rPr lang="en-US" sz="2800" dirty="0" err="1">
                <a:latin typeface="Times New Roman" panose="02020603050405020304" pitchFamily="18" charset="0"/>
                <a:cs typeface="Times New Roman" panose="02020603050405020304" pitchFamily="18" charset="0"/>
              </a:rPr>
              <a:t>khối</a:t>
            </a:r>
            <a:r>
              <a:rPr lang="en-US" sz="2800" dirty="0">
                <a:latin typeface="Times New Roman" panose="02020603050405020304" pitchFamily="18" charset="0"/>
                <a:cs typeface="Times New Roman" panose="02020603050405020304" pitchFamily="18" charset="0"/>
              </a:rPr>
              <a:t> </a:t>
            </a:r>
            <a:r>
              <a:rPr lang="vi-VN" sz="2800" dirty="0">
                <a:latin typeface="Times New Roman" panose="02020603050405020304" pitchFamily="18" charset="0"/>
                <a:cs typeface="Times New Roman" panose="02020603050405020304" pitchFamily="18" charset="0"/>
              </a:rPr>
              <a:t>lệnh để hiển thị một thông báo trên bàn điều khiển console.</a:t>
            </a:r>
            <a:endParaRPr lang="en-US" sz="2800"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800" b="1" dirty="0" err="1">
                <a:latin typeface="Times New Roman" panose="02020603050405020304" pitchFamily="18" charset="0"/>
                <a:cs typeface="Times New Roman" panose="02020603050405020304" pitchFamily="18" charset="0"/>
              </a:rPr>
              <a:t>Cách</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khai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báo</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một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Hàm</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trong</a:t>
            </a:r>
            <a:r>
              <a:rPr lang="en-US" sz="2800" b="1" dirty="0">
                <a:latin typeface="Times New Roman" panose="02020603050405020304" pitchFamily="18" charset="0"/>
                <a:cs typeface="Times New Roman" panose="02020603050405020304" pitchFamily="18" charset="0"/>
              </a:rPr>
              <a:t> Java: </a:t>
            </a:r>
          </a:p>
        </p:txBody>
      </p:sp>
      <p:pic>
        <p:nvPicPr>
          <p:cNvPr id="16" name="Picture 15">
            <a:extLst>
              <a:ext uri="{FF2B5EF4-FFF2-40B4-BE49-F238E27FC236}">
                <a16:creationId xmlns:a16="http://schemas.microsoft.com/office/drawing/2014/main" id="{EA662769-3A05-408D-B9B1-3EEBFF8907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64942" y="4978912"/>
            <a:ext cx="8310955" cy="1040888"/>
          </a:xfrm>
          <a:prstGeom prst="rect">
            <a:avLst/>
          </a:prstGeom>
        </p:spPr>
      </p:pic>
    </p:spTree>
    <p:extLst>
      <p:ext uri="{BB962C8B-B14F-4D97-AF65-F5344CB8AC3E}">
        <p14:creationId xmlns:p14="http://schemas.microsoft.com/office/powerpoint/2010/main" val="259704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128677" y="1001898"/>
            <a:ext cx="9082123" cy="723708"/>
            <a:chOff x="3129129" y="1121776"/>
            <a:chExt cx="5933741" cy="1171624"/>
          </a:xfrm>
        </p:grpSpPr>
        <p:sp>
          <p:nvSpPr>
            <p:cNvPr id="7" name="圆角矩形 1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adFill>
              <a:gsLst>
                <a:gs pos="0">
                  <a:srgbClr val="FFAA2D"/>
                </a:gs>
                <a:gs pos="100000">
                  <a:srgbClr val="FFD393"/>
                </a:gs>
              </a:gsLst>
              <a:lin ang="0" scaled="0"/>
            </a:gra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Làm  Quen Với Hàm (Method)</a:t>
              </a:r>
              <a:endParaRPr lang="zh-CN" altLang="en-US"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21"/>
          <p:cNvGrpSpPr/>
          <p:nvPr/>
        </p:nvGrpSpPr>
        <p:grpSpPr>
          <a:xfrm>
            <a:off x="1343912" y="1023169"/>
            <a:ext cx="1094841" cy="1001458"/>
            <a:chOff x="3222820" y="1148080"/>
            <a:chExt cx="1484216" cy="1750177"/>
          </a:xfrm>
        </p:grpSpPr>
        <p:grpSp>
          <p:nvGrpSpPr>
            <p:cNvPr id="10" name="组合 25"/>
            <p:cNvGrpSpPr/>
            <p:nvPr/>
          </p:nvGrpSpPr>
          <p:grpSpPr>
            <a:xfrm>
              <a:off x="3420363" y="1295115"/>
              <a:ext cx="1286673" cy="1603142"/>
              <a:chOff x="7380501" y="2927402"/>
              <a:chExt cx="2311887" cy="2880512"/>
            </a:xfrm>
          </p:grpSpPr>
          <p:sp>
            <p:nvSpPr>
              <p:cNvPr id="12"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3"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1" name="椭圆 26"/>
            <p:cNvSpPr/>
            <p:nvPr/>
          </p:nvSpPr>
          <p:spPr>
            <a:xfrm>
              <a:off x="3222820" y="1148080"/>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rgbClr val="FFC000"/>
                  </a:solidFill>
                  <a:latin typeface="Impact" panose="020B0806030902050204" pitchFamily="34" charset="0"/>
                </a:rPr>
                <a:t>01</a:t>
              </a:r>
              <a:endParaRPr lang="zh-CN" altLang="en-US" sz="2800">
                <a:solidFill>
                  <a:srgbClr val="FFC000"/>
                </a:solidFill>
                <a:latin typeface="Impact" panose="020B0806030902050204" pitchFamily="34" charset="0"/>
              </a:endParaRPr>
            </a:p>
          </p:txBody>
        </p:sp>
      </p:grpSp>
      <p:pic>
        <p:nvPicPr>
          <p:cNvPr id="15" name="Picture 14">
            <a:extLst>
              <a:ext uri="{FF2B5EF4-FFF2-40B4-BE49-F238E27FC236}">
                <a16:creationId xmlns:a16="http://schemas.microsoft.com/office/drawing/2014/main" id="{AB01AEB8-C7E6-4B21-B7C2-9C9E93118D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879" y="3365289"/>
            <a:ext cx="8823335" cy="1298151"/>
          </a:xfrm>
          <a:prstGeom prst="rect">
            <a:avLst/>
          </a:prstGeom>
        </p:spPr>
      </p:pic>
      <p:sp>
        <p:nvSpPr>
          <p:cNvPr id="16" name="Rectangle: Rounded Corners 4">
            <a:extLst>
              <a:ext uri="{FF2B5EF4-FFF2-40B4-BE49-F238E27FC236}">
                <a16:creationId xmlns:a16="http://schemas.microsoft.com/office/drawing/2014/main" id="{7C502C28-1C99-4620-8473-E0859BD80F3D}"/>
              </a:ext>
            </a:extLst>
          </p:cNvPr>
          <p:cNvSpPr/>
          <p:nvPr/>
        </p:nvSpPr>
        <p:spPr>
          <a:xfrm>
            <a:off x="1289008" y="1825248"/>
            <a:ext cx="2885377" cy="1189992"/>
          </a:xfrm>
          <a:prstGeom prst="roundRect">
            <a:avLst/>
          </a:prstGeom>
          <a:solidFill>
            <a:schemeClr val="bg1"/>
          </a:soli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tx1"/>
                </a:solidFill>
                <a:latin typeface="Times New Roman" panose="02020603050405020304" pitchFamily="18" charset="0"/>
                <a:ea typeface="Microsoft YaHei" panose="020B0503020204020204" pitchFamily="34" charset="-122"/>
                <a:cs typeface="Times New Roman" panose="02020603050405020304" pitchFamily="18" charset="0"/>
              </a:rPr>
              <a:t>Access Modifier: public/private/</a:t>
            </a:r>
          </a:p>
          <a:p>
            <a:pPr algn="ctr"/>
            <a:r>
              <a:rPr lang="en-US" sz="2800" b="1">
                <a:solidFill>
                  <a:schemeClr val="tx1"/>
                </a:solidFill>
                <a:latin typeface="Times New Roman" panose="02020603050405020304" pitchFamily="18" charset="0"/>
                <a:ea typeface="Microsoft YaHei" panose="020B0503020204020204" pitchFamily="34" charset="-122"/>
                <a:cs typeface="Times New Roman" panose="02020603050405020304" pitchFamily="18" charset="0"/>
              </a:rPr>
              <a:t>protected</a:t>
            </a:r>
          </a:p>
        </p:txBody>
      </p:sp>
      <p:cxnSp>
        <p:nvCxnSpPr>
          <p:cNvPr id="17" name="Straight Arrow Connector 16">
            <a:extLst>
              <a:ext uri="{FF2B5EF4-FFF2-40B4-BE49-F238E27FC236}">
                <a16:creationId xmlns:a16="http://schemas.microsoft.com/office/drawing/2014/main" id="{4FB70CFB-C796-4AAB-9872-5FF3450E755E}"/>
              </a:ext>
            </a:extLst>
          </p:cNvPr>
          <p:cNvCxnSpPr>
            <a:cxnSpLocks/>
          </p:cNvCxnSpPr>
          <p:nvPr/>
        </p:nvCxnSpPr>
        <p:spPr>
          <a:xfrm flipH="1">
            <a:off x="2024692" y="3015240"/>
            <a:ext cx="1" cy="6319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8" name="Rectangle: Rounded Corners 20">
            <a:extLst>
              <a:ext uri="{FF2B5EF4-FFF2-40B4-BE49-F238E27FC236}">
                <a16:creationId xmlns:a16="http://schemas.microsoft.com/office/drawing/2014/main" id="{426B3AD9-1E1F-40DB-89CF-528E2E047798}"/>
              </a:ext>
            </a:extLst>
          </p:cNvPr>
          <p:cNvSpPr/>
          <p:nvPr/>
        </p:nvSpPr>
        <p:spPr>
          <a:xfrm>
            <a:off x="4888366" y="1846458"/>
            <a:ext cx="2048806" cy="1173677"/>
          </a:xfrm>
          <a:prstGeom prst="roundRect">
            <a:avLst/>
          </a:prstGeom>
          <a:solidFill>
            <a:schemeClr val="bg1"/>
          </a:soli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a:solidFill>
                  <a:schemeClr val="tx1"/>
                </a:solidFill>
                <a:latin typeface="Times New Roman" panose="02020603050405020304" pitchFamily="18" charset="0"/>
                <a:ea typeface="Microsoft YaHei" panose="020B0503020204020204" pitchFamily="34" charset="-122"/>
                <a:cs typeface="Times New Roman" panose="02020603050405020304" pitchFamily="18" charset="0"/>
              </a:rPr>
              <a:t>Kiểu trả về:void/int/String/…</a:t>
            </a:r>
          </a:p>
        </p:txBody>
      </p:sp>
      <p:cxnSp>
        <p:nvCxnSpPr>
          <p:cNvPr id="19" name="Straight Arrow Connector 18">
            <a:extLst>
              <a:ext uri="{FF2B5EF4-FFF2-40B4-BE49-F238E27FC236}">
                <a16:creationId xmlns:a16="http://schemas.microsoft.com/office/drawing/2014/main" id="{95025015-CCDB-4BF3-82F1-228C03C049BF}"/>
              </a:ext>
            </a:extLst>
          </p:cNvPr>
          <p:cNvCxnSpPr>
            <a:cxnSpLocks/>
            <a:stCxn id="18" idx="2"/>
          </p:cNvCxnSpPr>
          <p:nvPr/>
        </p:nvCxnSpPr>
        <p:spPr>
          <a:xfrm flipH="1">
            <a:off x="3842658" y="3020135"/>
            <a:ext cx="2070111" cy="62703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Rectangle: Rounded Corners 30">
            <a:extLst>
              <a:ext uri="{FF2B5EF4-FFF2-40B4-BE49-F238E27FC236}">
                <a16:creationId xmlns:a16="http://schemas.microsoft.com/office/drawing/2014/main" id="{1A0ABAA7-8BC0-4F95-9314-6242A15F55CC}"/>
              </a:ext>
            </a:extLst>
          </p:cNvPr>
          <p:cNvSpPr/>
          <p:nvPr/>
        </p:nvSpPr>
        <p:spPr>
          <a:xfrm>
            <a:off x="7646355" y="2208226"/>
            <a:ext cx="1918177" cy="461459"/>
          </a:xfrm>
          <a:prstGeom prst="roundRect">
            <a:avLst/>
          </a:prstGeom>
          <a:solidFill>
            <a:schemeClr val="bg1"/>
          </a:soli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a:solidFill>
                  <a:schemeClr val="tx1"/>
                </a:solidFill>
                <a:latin typeface="Times New Roman" panose="02020603050405020304" pitchFamily="18" charset="0"/>
                <a:ea typeface="Microsoft YaHei" panose="020B0503020204020204" pitchFamily="34" charset="-122"/>
                <a:cs typeface="Times New Roman" panose="02020603050405020304" pitchFamily="18" charset="0"/>
              </a:rPr>
              <a:t>Tên hàm</a:t>
            </a:r>
          </a:p>
        </p:txBody>
      </p:sp>
      <p:cxnSp>
        <p:nvCxnSpPr>
          <p:cNvPr id="21" name="Straight Arrow Connector 20">
            <a:extLst>
              <a:ext uri="{FF2B5EF4-FFF2-40B4-BE49-F238E27FC236}">
                <a16:creationId xmlns:a16="http://schemas.microsoft.com/office/drawing/2014/main" id="{4FD02469-EEB2-4D3A-B4A1-3E5B4B2ADB95}"/>
              </a:ext>
            </a:extLst>
          </p:cNvPr>
          <p:cNvCxnSpPr>
            <a:cxnSpLocks/>
            <a:stCxn id="20" idx="2"/>
          </p:cNvCxnSpPr>
          <p:nvPr/>
        </p:nvCxnSpPr>
        <p:spPr>
          <a:xfrm flipH="1">
            <a:off x="6266243" y="2669685"/>
            <a:ext cx="2339201" cy="8954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Rectangle: Rounded Corners 36">
            <a:extLst>
              <a:ext uri="{FF2B5EF4-FFF2-40B4-BE49-F238E27FC236}">
                <a16:creationId xmlns:a16="http://schemas.microsoft.com/office/drawing/2014/main" id="{1FD27FC1-7500-4517-99AA-AF924D791BF1}"/>
              </a:ext>
            </a:extLst>
          </p:cNvPr>
          <p:cNvSpPr/>
          <p:nvPr/>
        </p:nvSpPr>
        <p:spPr>
          <a:xfrm>
            <a:off x="8299662" y="5019479"/>
            <a:ext cx="1897552" cy="924121"/>
          </a:xfrm>
          <a:prstGeom prst="roundRect">
            <a:avLst/>
          </a:prstGeom>
          <a:solidFill>
            <a:schemeClr val="bg1"/>
          </a:soli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a:solidFill>
                  <a:schemeClr val="tx1"/>
                </a:solidFill>
                <a:latin typeface="Times New Roman" panose="02020603050405020304" pitchFamily="18" charset="0"/>
                <a:ea typeface="Microsoft YaHei" panose="020B0503020204020204" pitchFamily="34" charset="-122"/>
                <a:cs typeface="Times New Roman" panose="02020603050405020304" pitchFamily="18" charset="0"/>
              </a:rPr>
              <a:t>Danh sách tham số</a:t>
            </a:r>
          </a:p>
        </p:txBody>
      </p:sp>
      <p:cxnSp>
        <p:nvCxnSpPr>
          <p:cNvPr id="23" name="Straight Arrow Connector 22">
            <a:extLst>
              <a:ext uri="{FF2B5EF4-FFF2-40B4-BE49-F238E27FC236}">
                <a16:creationId xmlns:a16="http://schemas.microsoft.com/office/drawing/2014/main" id="{CAC57515-1824-4715-80E7-B7411A71F98E}"/>
              </a:ext>
            </a:extLst>
          </p:cNvPr>
          <p:cNvCxnSpPr>
            <a:cxnSpLocks/>
            <a:stCxn id="22" idx="0"/>
          </p:cNvCxnSpPr>
          <p:nvPr/>
        </p:nvCxnSpPr>
        <p:spPr>
          <a:xfrm flipV="1">
            <a:off x="9248438" y="3901554"/>
            <a:ext cx="240468" cy="11179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 name="Rectangle: Rounded Corners 41">
            <a:extLst>
              <a:ext uri="{FF2B5EF4-FFF2-40B4-BE49-F238E27FC236}">
                <a16:creationId xmlns:a16="http://schemas.microsoft.com/office/drawing/2014/main" id="{BF2F0C9B-3884-4524-ABC3-BC893FC44846}"/>
              </a:ext>
            </a:extLst>
          </p:cNvPr>
          <p:cNvSpPr/>
          <p:nvPr/>
        </p:nvSpPr>
        <p:spPr>
          <a:xfrm>
            <a:off x="1424474" y="4937406"/>
            <a:ext cx="1897552" cy="924121"/>
          </a:xfrm>
          <a:prstGeom prst="roundRect">
            <a:avLst/>
          </a:prstGeom>
          <a:solidFill>
            <a:schemeClr val="bg1"/>
          </a:soli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a:solidFill>
                  <a:schemeClr val="tx1"/>
                </a:solidFill>
                <a:latin typeface="Times New Roman" panose="02020603050405020304" pitchFamily="18" charset="0"/>
                <a:ea typeface="Microsoft YaHei" panose="020B0503020204020204" pitchFamily="34" charset="-122"/>
                <a:cs typeface="Times New Roman" panose="02020603050405020304" pitchFamily="18" charset="0"/>
              </a:rPr>
              <a:t>Khối lệnh của hàm</a:t>
            </a:r>
          </a:p>
        </p:txBody>
      </p:sp>
      <p:cxnSp>
        <p:nvCxnSpPr>
          <p:cNvPr id="25" name="Straight Arrow Connector 24">
            <a:extLst>
              <a:ext uri="{FF2B5EF4-FFF2-40B4-BE49-F238E27FC236}">
                <a16:creationId xmlns:a16="http://schemas.microsoft.com/office/drawing/2014/main" id="{73DF77B8-6DEF-4515-BF96-4D27CBFB0E90}"/>
              </a:ext>
            </a:extLst>
          </p:cNvPr>
          <p:cNvCxnSpPr>
            <a:cxnSpLocks/>
          </p:cNvCxnSpPr>
          <p:nvPr/>
        </p:nvCxnSpPr>
        <p:spPr>
          <a:xfrm flipV="1">
            <a:off x="2373250" y="4241461"/>
            <a:ext cx="358446" cy="69594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29493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281077" y="1332198"/>
            <a:ext cx="9082123" cy="723708"/>
            <a:chOff x="3129129" y="1121776"/>
            <a:chExt cx="5933741" cy="1171624"/>
          </a:xfrm>
        </p:grpSpPr>
        <p:sp>
          <p:nvSpPr>
            <p:cNvPr id="7" name="圆角矩形 1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adFill>
              <a:gsLst>
                <a:gs pos="0">
                  <a:srgbClr val="FFAA2D"/>
                </a:gs>
                <a:gs pos="100000">
                  <a:srgbClr val="FFD393"/>
                </a:gs>
              </a:gsLst>
              <a:lin ang="0" scaled="0"/>
            </a:gra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Làm  Quen Với Hàm (Method)</a:t>
              </a:r>
              <a:endParaRPr lang="zh-CN" altLang="en-US"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21"/>
          <p:cNvGrpSpPr/>
          <p:nvPr/>
        </p:nvGrpSpPr>
        <p:grpSpPr>
          <a:xfrm>
            <a:off x="1496312" y="1353469"/>
            <a:ext cx="1094841" cy="1001458"/>
            <a:chOff x="3222820" y="1148080"/>
            <a:chExt cx="1484216" cy="1750177"/>
          </a:xfrm>
        </p:grpSpPr>
        <p:grpSp>
          <p:nvGrpSpPr>
            <p:cNvPr id="10" name="组合 25"/>
            <p:cNvGrpSpPr/>
            <p:nvPr/>
          </p:nvGrpSpPr>
          <p:grpSpPr>
            <a:xfrm>
              <a:off x="3420363" y="1295115"/>
              <a:ext cx="1286673" cy="1603142"/>
              <a:chOff x="7380501" y="2927402"/>
              <a:chExt cx="2311887" cy="2880512"/>
            </a:xfrm>
          </p:grpSpPr>
          <p:sp>
            <p:nvSpPr>
              <p:cNvPr id="12"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3"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1" name="椭圆 26"/>
            <p:cNvSpPr/>
            <p:nvPr/>
          </p:nvSpPr>
          <p:spPr>
            <a:xfrm>
              <a:off x="3222820" y="1148080"/>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rgbClr val="FFC000"/>
                  </a:solidFill>
                  <a:latin typeface="Impact" panose="020B0806030902050204" pitchFamily="34" charset="0"/>
                </a:rPr>
                <a:t>01</a:t>
              </a:r>
              <a:endParaRPr lang="zh-CN" altLang="en-US" sz="2800">
                <a:solidFill>
                  <a:srgbClr val="FFC000"/>
                </a:solidFill>
                <a:latin typeface="Impact" panose="020B0806030902050204" pitchFamily="34" charset="0"/>
              </a:endParaRPr>
            </a:p>
          </p:txBody>
        </p:sp>
      </p:grpSp>
      <p:sp>
        <p:nvSpPr>
          <p:cNvPr id="15" name="TextBox 14">
            <a:extLst>
              <a:ext uri="{FF2B5EF4-FFF2-40B4-BE49-F238E27FC236}">
                <a16:creationId xmlns:a16="http://schemas.microsoft.com/office/drawing/2014/main" id="{9976CB35-9A97-4F9E-9F39-5C21655D86B1}"/>
              </a:ext>
            </a:extLst>
          </p:cNvPr>
          <p:cNvSpPr txBox="1"/>
          <p:nvPr/>
        </p:nvSpPr>
        <p:spPr>
          <a:xfrm>
            <a:off x="1642031" y="2045985"/>
            <a:ext cx="4382926" cy="523220"/>
          </a:xfrm>
          <a:prstGeom prst="rect">
            <a:avLst/>
          </a:prstGeom>
          <a:noFill/>
        </p:spPr>
        <p:txBody>
          <a:bodyPr wrap="square" rtlCol="0">
            <a:spAutoFit/>
          </a:bodyPr>
          <a:lstStyle/>
          <a:p>
            <a:r>
              <a:rPr lang="en-US" sz="2800" b="1">
                <a:latin typeface="Times New Roman" panose="02020603050405020304" pitchFamily="18" charset="0"/>
                <a:cs typeface="Times New Roman" panose="02020603050405020304" pitchFamily="18" charset="0"/>
              </a:rPr>
              <a:t>3. Cách sử dụng Hàm:</a:t>
            </a:r>
            <a:endParaRPr lang="en-US" b="1">
              <a:latin typeface="Times New Roman" panose="02020603050405020304" pitchFamily="18" charset="0"/>
              <a:cs typeface="Times New Roman" panose="02020603050405020304" pitchFamily="18" charset="0"/>
            </a:endParaRPr>
          </a:p>
        </p:txBody>
      </p:sp>
      <p:sp>
        <p:nvSpPr>
          <p:cNvPr id="2" name="Rectangle 1"/>
          <p:cNvSpPr/>
          <p:nvPr/>
        </p:nvSpPr>
        <p:spPr>
          <a:xfrm>
            <a:off x="1447800" y="2778803"/>
            <a:ext cx="7924799" cy="2585323"/>
          </a:xfrm>
          <a:prstGeom prst="rect">
            <a:avLst/>
          </a:prstGeom>
        </p:spPr>
        <p:txBody>
          <a:bodyPr wrap="square">
            <a:spAutoFit/>
          </a:bodyPr>
          <a:lstStyle/>
          <a:p>
            <a:r>
              <a:rPr lang="en-US" b="1" dirty="0">
                <a:solidFill>
                  <a:srgbClr val="7F0055"/>
                </a:solidFill>
                <a:latin typeface="Consolas" panose="020B0609020204030204" pitchFamily="49" charset="0"/>
              </a:rPr>
              <a:t>public</a:t>
            </a:r>
            <a:r>
              <a:rPr lang="en-US" b="1" dirty="0">
                <a:solidFill>
                  <a:srgbClr val="000000"/>
                </a:solidFill>
                <a:latin typeface="Consolas" panose="020B0609020204030204" pitchFamily="49" charset="0"/>
              </a:rPr>
              <a:t> </a:t>
            </a:r>
            <a:r>
              <a:rPr lang="en-US" b="1" dirty="0">
                <a:solidFill>
                  <a:srgbClr val="7F0055"/>
                </a:solidFill>
                <a:latin typeface="Consolas" panose="020B0609020204030204" pitchFamily="49" charset="0"/>
              </a:rPr>
              <a:t>class</a:t>
            </a:r>
            <a:r>
              <a:rPr lang="en-US" b="1" dirty="0">
                <a:solidFill>
                  <a:srgbClr val="000000"/>
                </a:solidFill>
                <a:latin typeface="Consolas" panose="020B0609020204030204" pitchFamily="49" charset="0"/>
              </a:rPr>
              <a:t> </a:t>
            </a:r>
            <a:r>
              <a:rPr lang="en-US" b="1" dirty="0" err="1">
                <a:solidFill>
                  <a:srgbClr val="000000"/>
                </a:solidFill>
                <a:latin typeface="Consolas" panose="020B0609020204030204" pitchFamily="49" charset="0"/>
              </a:rPr>
              <a:t>HelloWorld</a:t>
            </a:r>
            <a:r>
              <a:rPr lang="en-US" b="1" dirty="0">
                <a:solidFill>
                  <a:srgbClr val="000000"/>
                </a:solidFill>
                <a:latin typeface="Consolas" panose="020B0609020204030204" pitchFamily="49" charset="0"/>
              </a:rPr>
              <a:t> {</a:t>
            </a:r>
          </a:p>
          <a:p>
            <a:endParaRPr lang="en-US" dirty="0">
              <a:latin typeface="Consolas" panose="020B0609020204030204" pitchFamily="49" charset="0"/>
            </a:endParaRPr>
          </a:p>
          <a:p>
            <a:r>
              <a:rPr lang="en-US" b="1" dirty="0">
                <a:solidFill>
                  <a:srgbClr val="7F0055"/>
                </a:solidFill>
                <a:latin typeface="Consolas" panose="020B0609020204030204" pitchFamily="49" charset="0"/>
              </a:rPr>
              <a:t>public</a:t>
            </a:r>
            <a:r>
              <a:rPr lang="en-US" b="1" dirty="0">
                <a:solidFill>
                  <a:srgbClr val="000000"/>
                </a:solidFill>
                <a:latin typeface="Consolas" panose="020B0609020204030204" pitchFamily="49" charset="0"/>
              </a:rPr>
              <a:t> </a:t>
            </a:r>
            <a:r>
              <a:rPr lang="en-US" b="1" dirty="0">
                <a:solidFill>
                  <a:srgbClr val="7F0055"/>
                </a:solidFill>
                <a:latin typeface="Consolas" panose="020B0609020204030204" pitchFamily="49" charset="0"/>
              </a:rPr>
              <a:t>static</a:t>
            </a:r>
            <a:r>
              <a:rPr lang="en-US" b="1" dirty="0">
                <a:solidFill>
                  <a:srgbClr val="000000"/>
                </a:solidFill>
                <a:latin typeface="Consolas" panose="020B0609020204030204" pitchFamily="49" charset="0"/>
              </a:rPr>
              <a:t> </a:t>
            </a:r>
            <a:r>
              <a:rPr lang="en-US" b="1" dirty="0">
                <a:solidFill>
                  <a:srgbClr val="7F0055"/>
                </a:solidFill>
                <a:latin typeface="Consolas" panose="020B0609020204030204" pitchFamily="49" charset="0"/>
              </a:rPr>
              <a:t>void</a:t>
            </a:r>
            <a:r>
              <a:rPr lang="en-US" b="1" dirty="0">
                <a:solidFill>
                  <a:srgbClr val="000000"/>
                </a:solidFill>
                <a:latin typeface="Consolas" panose="020B0609020204030204" pitchFamily="49" charset="0"/>
              </a:rPr>
              <a:t> main(String[] </a:t>
            </a:r>
            <a:r>
              <a:rPr lang="en-US" b="1" dirty="0" err="1">
                <a:solidFill>
                  <a:srgbClr val="6A3E3E"/>
                </a:solidFill>
                <a:latin typeface="Consolas" panose="020B0609020204030204" pitchFamily="49" charset="0"/>
              </a:rPr>
              <a:t>args</a:t>
            </a:r>
            <a:r>
              <a:rPr lang="en-US" b="1" dirty="0">
                <a:solidFill>
                  <a:srgbClr val="000000"/>
                </a:solidFill>
                <a:latin typeface="Consolas" panose="020B0609020204030204" pitchFamily="49" charset="0"/>
              </a:rPr>
              <a:t>) {</a:t>
            </a:r>
          </a:p>
          <a:p>
            <a:r>
              <a:rPr lang="en-US" dirty="0" err="1">
                <a:solidFill>
                  <a:srgbClr val="000000"/>
                </a:solidFill>
                <a:latin typeface="Consolas" panose="020B0609020204030204" pitchFamily="49" charset="0"/>
              </a:rPr>
              <a:t>System.</a:t>
            </a:r>
            <a:r>
              <a:rPr lang="en-US" b="1" i="1" dirty="0" err="1">
                <a:solidFill>
                  <a:srgbClr val="0000C0"/>
                </a:solidFill>
                <a:latin typeface="Consolas" panose="020B0609020204030204" pitchFamily="49" charset="0"/>
              </a:rPr>
              <a:t>out</a:t>
            </a:r>
            <a:r>
              <a:rPr lang="en-US" b="1" i="1" dirty="0" err="1">
                <a:solidFill>
                  <a:srgbClr val="000000"/>
                </a:solidFill>
                <a:latin typeface="Consolas" panose="020B0609020204030204" pitchFamily="49" charset="0"/>
              </a:rPr>
              <a:t>.println</a:t>
            </a:r>
            <a:r>
              <a:rPr lang="en-US" b="1" i="1" dirty="0">
                <a:solidFill>
                  <a:srgbClr val="000000"/>
                </a:solidFill>
                <a:latin typeface="Consolas" panose="020B0609020204030204" pitchFamily="49" charset="0"/>
              </a:rPr>
              <a:t>(</a:t>
            </a:r>
            <a:r>
              <a:rPr lang="en-US" b="1" i="1" dirty="0">
                <a:solidFill>
                  <a:srgbClr val="2A00FF"/>
                </a:solidFill>
                <a:latin typeface="Consolas" panose="020B0609020204030204" pitchFamily="49" charset="0"/>
              </a:rPr>
              <a:t>"</a:t>
            </a:r>
            <a:r>
              <a:rPr lang="en-US" b="1" i="1" dirty="0" err="1">
                <a:solidFill>
                  <a:srgbClr val="2A00FF"/>
                </a:solidFill>
                <a:latin typeface="Consolas" panose="020B0609020204030204" pitchFamily="49" charset="0"/>
              </a:rPr>
              <a:t>Xin</a:t>
            </a:r>
            <a:r>
              <a:rPr lang="en-US" b="1" i="1" dirty="0">
                <a:solidFill>
                  <a:srgbClr val="2A00FF"/>
                </a:solidFill>
                <a:latin typeface="Consolas" panose="020B0609020204030204" pitchFamily="49" charset="0"/>
              </a:rPr>
              <a:t> </a:t>
            </a:r>
            <a:r>
              <a:rPr lang="en-US" b="1" i="1" dirty="0" err="1">
                <a:solidFill>
                  <a:srgbClr val="2A00FF"/>
                </a:solidFill>
                <a:latin typeface="Consolas" panose="020B0609020204030204" pitchFamily="49" charset="0"/>
              </a:rPr>
              <a:t>chào</a:t>
            </a:r>
            <a:r>
              <a:rPr lang="en-US" b="1" i="1" dirty="0">
                <a:solidFill>
                  <a:srgbClr val="2A00FF"/>
                </a:solidFill>
                <a:latin typeface="Consolas" panose="020B0609020204030204" pitchFamily="49" charset="0"/>
              </a:rPr>
              <a:t> </a:t>
            </a:r>
            <a:r>
              <a:rPr lang="en-US" b="1" i="1" dirty="0" err="1">
                <a:solidFill>
                  <a:srgbClr val="2A00FF"/>
                </a:solidFill>
                <a:latin typeface="Consolas" panose="020B0609020204030204" pitchFamily="49" charset="0"/>
              </a:rPr>
              <a:t>thế</a:t>
            </a:r>
            <a:r>
              <a:rPr lang="en-US" b="1" i="1" dirty="0">
                <a:solidFill>
                  <a:srgbClr val="2A00FF"/>
                </a:solidFill>
                <a:latin typeface="Consolas" panose="020B0609020204030204" pitchFamily="49" charset="0"/>
              </a:rPr>
              <a:t> </a:t>
            </a:r>
            <a:r>
              <a:rPr lang="en-US" b="1" i="1" dirty="0" err="1">
                <a:solidFill>
                  <a:srgbClr val="2A00FF"/>
                </a:solidFill>
                <a:latin typeface="Consolas" panose="020B0609020204030204" pitchFamily="49" charset="0"/>
              </a:rPr>
              <a:t>giới</a:t>
            </a:r>
            <a:r>
              <a:rPr lang="en-US" b="1" i="1" dirty="0">
                <a:solidFill>
                  <a:srgbClr val="2A00FF"/>
                </a:solidFill>
                <a:latin typeface="Consolas" panose="020B0609020204030204" pitchFamily="49" charset="0"/>
              </a:rPr>
              <a:t>"</a:t>
            </a:r>
            <a:r>
              <a:rPr lang="en-US" b="1" i="1"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r>
              <a:rPr lang="en-US" b="1" dirty="0">
                <a:solidFill>
                  <a:srgbClr val="7F0055"/>
                </a:solidFill>
                <a:latin typeface="Consolas" panose="020B0609020204030204" pitchFamily="49" charset="0"/>
              </a:rPr>
              <a:t>static</a:t>
            </a:r>
            <a:r>
              <a:rPr lang="en-US" b="1" dirty="0">
                <a:solidFill>
                  <a:srgbClr val="000000"/>
                </a:solidFill>
                <a:latin typeface="Consolas" panose="020B0609020204030204" pitchFamily="49" charset="0"/>
              </a:rPr>
              <a:t> </a:t>
            </a:r>
            <a:r>
              <a:rPr lang="en-US" b="1" dirty="0">
                <a:solidFill>
                  <a:srgbClr val="7F0055"/>
                </a:solidFill>
                <a:latin typeface="Consolas" panose="020B0609020204030204" pitchFamily="49" charset="0"/>
              </a:rPr>
              <a:t>void</a:t>
            </a:r>
            <a:r>
              <a:rPr lang="en-US" b="1" dirty="0">
                <a:solidFill>
                  <a:srgbClr val="000000"/>
                </a:solidFill>
                <a:latin typeface="Consolas" panose="020B0609020204030204" pitchFamily="49" charset="0"/>
              </a:rPr>
              <a:t> </a:t>
            </a:r>
            <a:r>
              <a:rPr lang="en-US" b="1" dirty="0" err="1">
                <a:solidFill>
                  <a:srgbClr val="000000"/>
                </a:solidFill>
                <a:latin typeface="Consolas" panose="020B0609020204030204" pitchFamily="49" charset="0"/>
              </a:rPr>
              <a:t>printHello</a:t>
            </a:r>
            <a:r>
              <a:rPr lang="en-US" b="1" dirty="0">
                <a:solidFill>
                  <a:srgbClr val="000000"/>
                </a:solidFill>
                <a:latin typeface="Consolas" panose="020B0609020204030204" pitchFamily="49" charset="0"/>
              </a:rPr>
              <a:t>() {</a:t>
            </a:r>
          </a:p>
          <a:p>
            <a:r>
              <a:rPr lang="en-US" dirty="0" err="1">
                <a:solidFill>
                  <a:srgbClr val="000000"/>
                </a:solidFill>
                <a:latin typeface="Consolas" panose="020B0609020204030204" pitchFamily="49" charset="0"/>
              </a:rPr>
              <a:t>System.</a:t>
            </a:r>
            <a:r>
              <a:rPr lang="en-US" b="1" i="1" dirty="0" err="1">
                <a:solidFill>
                  <a:srgbClr val="0000C0"/>
                </a:solidFill>
                <a:latin typeface="Consolas" panose="020B0609020204030204" pitchFamily="49" charset="0"/>
              </a:rPr>
              <a:t>out</a:t>
            </a:r>
            <a:r>
              <a:rPr lang="en-US" b="1" i="1" dirty="0" err="1">
                <a:solidFill>
                  <a:srgbClr val="000000"/>
                </a:solidFill>
                <a:latin typeface="Consolas" panose="020B0609020204030204" pitchFamily="49" charset="0"/>
              </a:rPr>
              <a:t>.println</a:t>
            </a:r>
            <a:r>
              <a:rPr lang="en-US" b="1" i="1" dirty="0">
                <a:solidFill>
                  <a:srgbClr val="000000"/>
                </a:solidFill>
                <a:latin typeface="Consolas" panose="020B0609020204030204" pitchFamily="49" charset="0"/>
              </a:rPr>
              <a:t>(</a:t>
            </a:r>
            <a:r>
              <a:rPr lang="en-US" b="1" i="1" dirty="0">
                <a:solidFill>
                  <a:srgbClr val="2A00FF"/>
                </a:solidFill>
                <a:latin typeface="Consolas" panose="020B0609020204030204" pitchFamily="49" charset="0"/>
              </a:rPr>
              <a:t>"</a:t>
            </a:r>
            <a:r>
              <a:rPr lang="en-US" b="1" i="1" dirty="0" err="1">
                <a:solidFill>
                  <a:srgbClr val="2A00FF"/>
                </a:solidFill>
                <a:latin typeface="Consolas" panose="020B0609020204030204" pitchFamily="49" charset="0"/>
              </a:rPr>
              <a:t>HelloWorld</a:t>
            </a:r>
            <a:r>
              <a:rPr lang="en-US" b="1" i="1" dirty="0">
                <a:solidFill>
                  <a:srgbClr val="2A00FF"/>
                </a:solidFill>
                <a:latin typeface="Consolas" panose="020B0609020204030204" pitchFamily="49" charset="0"/>
              </a:rPr>
              <a:t>"</a:t>
            </a:r>
            <a:r>
              <a:rPr lang="en-US" b="1" i="1"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dirty="0"/>
          </a:p>
        </p:txBody>
      </p:sp>
    </p:spTree>
    <p:extLst>
      <p:ext uri="{BB962C8B-B14F-4D97-AF65-F5344CB8AC3E}">
        <p14:creationId xmlns:p14="http://schemas.microsoft.com/office/powerpoint/2010/main" val="1766155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D873ED9E-DE50-4EFC-B0E2-7CA3C22151D1}"/>
              </a:ext>
            </a:extLst>
          </p:cNvPr>
          <p:cNvSpPr txBox="1"/>
          <p:nvPr/>
        </p:nvSpPr>
        <p:spPr>
          <a:xfrm>
            <a:off x="8077200" y="533400"/>
            <a:ext cx="2895600" cy="261610"/>
          </a:xfrm>
          <a:prstGeom prst="rect">
            <a:avLst/>
          </a:prstGeom>
          <a:noFill/>
        </p:spPr>
        <p:txBody>
          <a:bodyPr wrap="square" lIns="0" tIns="0" rIns="0" bIns="0" rtlCol="0">
            <a:spAutoFit/>
          </a:bodyPr>
          <a:lstStyle/>
          <a:p>
            <a:pPr algn="l"/>
            <a:r>
              <a:rPr lang="en-US" sz="1700" dirty="0" err="1">
                <a:solidFill>
                  <a:srgbClr val="F37422"/>
                </a:solidFill>
              </a:rPr>
              <a:t>Tổng</a:t>
            </a:r>
            <a:r>
              <a:rPr lang="en-US" sz="1700" dirty="0">
                <a:solidFill>
                  <a:srgbClr val="F37422"/>
                </a:solidFill>
              </a:rPr>
              <a:t> </a:t>
            </a:r>
            <a:r>
              <a:rPr lang="en-US" sz="1700" dirty="0" err="1">
                <a:solidFill>
                  <a:srgbClr val="F37422"/>
                </a:solidFill>
              </a:rPr>
              <a:t>quan</a:t>
            </a:r>
            <a:r>
              <a:rPr lang="en-US" sz="1700" dirty="0">
                <a:solidFill>
                  <a:srgbClr val="F37422"/>
                </a:solidFill>
              </a:rPr>
              <a:t> Java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sp>
        <p:nvSpPr>
          <p:cNvPr id="5" name="Rounded Rectangle 4"/>
          <p:cNvSpPr/>
          <p:nvPr/>
        </p:nvSpPr>
        <p:spPr>
          <a:xfrm>
            <a:off x="1686227" y="2065020"/>
            <a:ext cx="8589374" cy="410718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marL="285750" indent="-285750">
              <a:buFont typeface="Wingdings" panose="05000000000000000000" pitchFamily="2" charset="2"/>
              <a:buChar char="v"/>
            </a:pPr>
            <a:r>
              <a:rPr lang="vi-VN" sz="2800" dirty="0">
                <a:latin typeface="+mj-lt"/>
              </a:rPr>
              <a:t>Lập trình hướng đối tượng (OOP) là một kỹ thuật lập trình cho phép lập trình viên tạo ra các đối tượng trong code trừu tượng hóa các đối tượng. </a:t>
            </a:r>
            <a:endParaRPr lang="en-US" sz="2800" dirty="0">
              <a:latin typeface="+mj-lt"/>
            </a:endParaRPr>
          </a:p>
          <a:p>
            <a:pPr marL="285750" indent="-285750">
              <a:buFont typeface="Wingdings" panose="05000000000000000000" pitchFamily="2" charset="2"/>
              <a:buChar char="v"/>
            </a:pPr>
            <a:endParaRPr lang="en-US" sz="2800" dirty="0">
              <a:latin typeface="+mj-lt"/>
            </a:endParaRPr>
          </a:p>
          <a:p>
            <a:pPr marL="285750" indent="-285750">
              <a:buFont typeface="Wingdings" panose="05000000000000000000" pitchFamily="2" charset="2"/>
              <a:buChar char="v"/>
            </a:pPr>
            <a:r>
              <a:rPr lang="vi-VN" sz="2800" dirty="0">
                <a:latin typeface="+mj-lt"/>
              </a:rPr>
              <a:t>Đối tượng là những sự vật, sự việc mà nó có những tính chất, đặc tính, hành động giống nhau và ta gom góp lại thành đối tượng giống trong thực tế cuộc sống. </a:t>
            </a:r>
            <a:endParaRPr lang="en-US" sz="2800" dirty="0">
              <a:latin typeface="+mj-lt"/>
            </a:endParaRPr>
          </a:p>
        </p:txBody>
      </p:sp>
      <p:grpSp>
        <p:nvGrpSpPr>
          <p:cNvPr id="8" name="组合 1"/>
          <p:cNvGrpSpPr/>
          <p:nvPr/>
        </p:nvGrpSpPr>
        <p:grpSpPr>
          <a:xfrm>
            <a:off x="1626128" y="1156477"/>
            <a:ext cx="8889472" cy="701040"/>
            <a:chOff x="3129129" y="1121776"/>
            <a:chExt cx="5933741" cy="1171624"/>
          </a:xfrm>
        </p:grpSpPr>
        <p:sp>
          <p:nvSpPr>
            <p:cNvPr id="9"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10"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1" name="文本框 14"/>
          <p:cNvSpPr txBox="1"/>
          <p:nvPr/>
        </p:nvSpPr>
        <p:spPr>
          <a:xfrm>
            <a:off x="2583436" y="1257856"/>
            <a:ext cx="5522771" cy="461665"/>
          </a:xfrm>
          <a:prstGeom prst="rect">
            <a:avLst/>
          </a:prstGeom>
          <a:noFill/>
        </p:spPr>
        <p:txBody>
          <a:bodyPr wrap="square" rtlCol="0">
            <a:spAutoFit/>
          </a:bodyPr>
          <a:lstStyle/>
          <a:p>
            <a:pPr algn="ct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Lập</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Trình</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Hướng</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Là</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Gì</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2" name="组合 4"/>
          <p:cNvGrpSpPr/>
          <p:nvPr/>
        </p:nvGrpSpPr>
        <p:grpSpPr>
          <a:xfrm>
            <a:off x="2032723" y="1126383"/>
            <a:ext cx="860201" cy="789889"/>
            <a:chOff x="2912215" y="455848"/>
            <a:chExt cx="1066422" cy="1974366"/>
          </a:xfrm>
        </p:grpSpPr>
        <p:grpSp>
          <p:nvGrpSpPr>
            <p:cNvPr id="13" name="组合 5"/>
            <p:cNvGrpSpPr/>
            <p:nvPr/>
          </p:nvGrpSpPr>
          <p:grpSpPr>
            <a:xfrm>
              <a:off x="2912215" y="455848"/>
              <a:ext cx="1066422" cy="1974366"/>
              <a:chOff x="2996200" y="693603"/>
              <a:chExt cx="1014663" cy="1878543"/>
            </a:xfrm>
          </p:grpSpPr>
          <p:sp>
            <p:nvSpPr>
              <p:cNvPr id="15"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4" name="文本框 7"/>
            <p:cNvSpPr txBox="1"/>
            <p:nvPr/>
          </p:nvSpPr>
          <p:spPr>
            <a:xfrm>
              <a:off x="3058305" y="850449"/>
              <a:ext cx="774239" cy="1153954"/>
            </a:xfrm>
            <a:prstGeom prst="rect">
              <a:avLst/>
            </a:prstGeom>
            <a:noFill/>
          </p:spPr>
          <p:txBody>
            <a:bodyPr wrap="square" rtlCol="0">
              <a:spAutoFit/>
            </a:bodyPr>
            <a:lstStyle/>
            <a:p>
              <a:pPr algn="ctr"/>
              <a:r>
                <a:rPr lang="en-US" altLang="zh-CN" sz="2400" dirty="0">
                  <a:solidFill>
                    <a:srgbClr val="E87071"/>
                  </a:solidFill>
                  <a:latin typeface="Impact" panose="020B0806030902050204" pitchFamily="34" charset="0"/>
                </a:rPr>
                <a:t>01</a:t>
              </a:r>
              <a:endParaRPr lang="zh-CN" altLang="en-US" sz="2400" dirty="0">
                <a:solidFill>
                  <a:srgbClr val="E87071"/>
                </a:solidFill>
                <a:latin typeface="Impact" panose="020B0806030902050204" pitchFamily="34" charset="0"/>
              </a:endParaRPr>
            </a:p>
          </p:txBody>
        </p:sp>
      </p:grpSp>
    </p:spTree>
    <p:extLst>
      <p:ext uri="{BB962C8B-B14F-4D97-AF65-F5344CB8AC3E}">
        <p14:creationId xmlns:p14="http://schemas.microsoft.com/office/powerpoint/2010/main" val="601855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0-#ppt_w/2"/>
                                          </p:val>
                                        </p:tav>
                                        <p:tav tm="100000">
                                          <p:val>
                                            <p:strVal val="#ppt_x"/>
                                          </p:val>
                                        </p:tav>
                                      </p:tavLst>
                                    </p:anim>
                                    <p:anim calcmode="lin" valueType="num">
                                      <p:cBhvr additive="base">
                                        <p:cTn id="1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281077" y="1026016"/>
            <a:ext cx="9082123" cy="723708"/>
            <a:chOff x="3129129" y="1121776"/>
            <a:chExt cx="5933741" cy="1171624"/>
          </a:xfrm>
        </p:grpSpPr>
        <p:sp>
          <p:nvSpPr>
            <p:cNvPr id="7" name="圆角矩形 1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adFill>
              <a:gsLst>
                <a:gs pos="0">
                  <a:srgbClr val="FFAA2D"/>
                </a:gs>
                <a:gs pos="100000">
                  <a:srgbClr val="FFD393"/>
                </a:gs>
              </a:gsLst>
              <a:lin ang="0" scaled="0"/>
            </a:gra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Làm  Quen Với Hàm (Method)</a:t>
              </a:r>
              <a:endParaRPr lang="zh-CN" altLang="en-US"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21"/>
          <p:cNvGrpSpPr/>
          <p:nvPr/>
        </p:nvGrpSpPr>
        <p:grpSpPr>
          <a:xfrm>
            <a:off x="1496312" y="1047287"/>
            <a:ext cx="1094841" cy="1001458"/>
            <a:chOff x="3222820" y="1148080"/>
            <a:chExt cx="1484216" cy="1750177"/>
          </a:xfrm>
        </p:grpSpPr>
        <p:grpSp>
          <p:nvGrpSpPr>
            <p:cNvPr id="10" name="组合 25"/>
            <p:cNvGrpSpPr/>
            <p:nvPr/>
          </p:nvGrpSpPr>
          <p:grpSpPr>
            <a:xfrm>
              <a:off x="3420363" y="1295115"/>
              <a:ext cx="1286673" cy="1603142"/>
              <a:chOff x="7380501" y="2927402"/>
              <a:chExt cx="2311887" cy="2880512"/>
            </a:xfrm>
          </p:grpSpPr>
          <p:sp>
            <p:nvSpPr>
              <p:cNvPr id="12"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3"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1" name="椭圆 26"/>
            <p:cNvSpPr/>
            <p:nvPr/>
          </p:nvSpPr>
          <p:spPr>
            <a:xfrm>
              <a:off x="3222820" y="1148080"/>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rgbClr val="FFC000"/>
                  </a:solidFill>
                  <a:latin typeface="Impact" panose="020B0806030902050204" pitchFamily="34" charset="0"/>
                </a:rPr>
                <a:t>01</a:t>
              </a:r>
              <a:endParaRPr lang="zh-CN" altLang="en-US" sz="2800">
                <a:solidFill>
                  <a:srgbClr val="FFC000"/>
                </a:solidFill>
                <a:latin typeface="Impact" panose="020B0806030902050204" pitchFamily="34" charset="0"/>
              </a:endParaRPr>
            </a:p>
          </p:txBody>
        </p:sp>
      </p:grpSp>
      <p:sp>
        <p:nvSpPr>
          <p:cNvPr id="15" name="TextBox 14">
            <a:extLst>
              <a:ext uri="{FF2B5EF4-FFF2-40B4-BE49-F238E27FC236}">
                <a16:creationId xmlns:a16="http://schemas.microsoft.com/office/drawing/2014/main" id="{E4729A0D-6012-4748-A4AE-0B71917CEA1E}"/>
              </a:ext>
            </a:extLst>
          </p:cNvPr>
          <p:cNvSpPr txBox="1"/>
          <p:nvPr/>
        </p:nvSpPr>
        <p:spPr>
          <a:xfrm>
            <a:off x="1361274" y="1770995"/>
            <a:ext cx="8589363" cy="4401205"/>
          </a:xfrm>
          <a:prstGeom prst="rect">
            <a:avLst/>
          </a:prstGeom>
          <a:noFill/>
        </p:spPr>
        <p:txBody>
          <a:bodyPr wrap="square" rtlCol="0">
            <a:spAutoFit/>
          </a:bodyPr>
          <a:lstStyle/>
          <a:p>
            <a:pPr marL="342900" indent="-342900">
              <a:buFont typeface="+mj-lt"/>
              <a:buAutoNum type="arabicParenR"/>
            </a:pPr>
            <a:r>
              <a:rPr lang="en-US" sz="2800">
                <a:latin typeface="Times New Roman" panose="02020603050405020304" pitchFamily="18" charset="0"/>
                <a:cs typeface="Times New Roman" panose="02020603050405020304" pitchFamily="18" charset="0"/>
              </a:rPr>
              <a:t>Viết hàm tính tổng 2 số theo 2 cách. Gọi hàm và in ra kết quả</a:t>
            </a:r>
          </a:p>
          <a:p>
            <a:pPr marL="342900" indent="-342900">
              <a:buFont typeface="+mj-lt"/>
              <a:buAutoNum type="arabicParenR"/>
            </a:pPr>
            <a:r>
              <a:rPr lang="en-US" sz="2800">
                <a:latin typeface="Times New Roman" panose="02020603050405020304" pitchFamily="18" charset="0"/>
                <a:cs typeface="Times New Roman" panose="02020603050405020304" pitchFamily="18" charset="0"/>
              </a:rPr>
              <a:t>Viết hàm kiểm tra số chẵn lẻ theo 2 cách. Gọi hàm và in ra kết quả</a:t>
            </a:r>
          </a:p>
          <a:p>
            <a:pPr marL="342900" indent="-342900">
              <a:buFont typeface="+mj-lt"/>
              <a:buAutoNum type="arabicParenR"/>
            </a:pPr>
            <a:r>
              <a:rPr lang="en-US" sz="2800">
                <a:latin typeface="Times New Roman" panose="02020603050405020304" pitchFamily="18" charset="0"/>
                <a:cs typeface="Times New Roman" panose="02020603050405020304" pitchFamily="18" charset="0"/>
              </a:rPr>
              <a:t>Viết hàm tính trung bình cộng với 3 tham số là 3 số nguyên. Gọi và in ra kết quả</a:t>
            </a:r>
          </a:p>
          <a:p>
            <a:pPr marL="342900" indent="-342900">
              <a:buFont typeface="+mj-lt"/>
              <a:buAutoNum type="arabicParenR"/>
            </a:pPr>
            <a:r>
              <a:rPr lang="en-US" sz="2800">
                <a:latin typeface="Times New Roman" panose="02020603050405020304" pitchFamily="18" charset="0"/>
                <a:cs typeface="Times New Roman" panose="02020603050405020304" pitchFamily="18" charset="0"/>
              </a:rPr>
              <a:t>Viết hàm nhập tên, tuổi, địa chỉ của bạn. Kiểm tra tuổi &gt; 20 và &lt; 35 thông báo bạn là thanh niên, nếu &gt; 35 &lt; 55 thông báo bạn là trung niên, nếu &gt; 55 bạn là ng</a:t>
            </a:r>
            <a:r>
              <a:rPr lang="vi-VN" sz="2800">
                <a:latin typeface="Times New Roman" panose="02020603050405020304" pitchFamily="18" charset="0"/>
                <a:cs typeface="Times New Roman" panose="02020603050405020304" pitchFamily="18" charset="0"/>
              </a:rPr>
              <a:t>ư</a:t>
            </a:r>
            <a:r>
              <a:rPr lang="en-US" sz="2800">
                <a:latin typeface="Times New Roman" panose="02020603050405020304" pitchFamily="18" charset="0"/>
                <a:cs typeface="Times New Roman" panose="02020603050405020304" pitchFamily="18" charset="0"/>
              </a:rPr>
              <a:t>ời cao tuổi. In ra kết quả vừa nhập</a:t>
            </a:r>
          </a:p>
        </p:txBody>
      </p:sp>
    </p:spTree>
    <p:extLst>
      <p:ext uri="{BB962C8B-B14F-4D97-AF65-F5344CB8AC3E}">
        <p14:creationId xmlns:p14="http://schemas.microsoft.com/office/powerpoint/2010/main" val="1731770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321800" y="1330599"/>
            <a:ext cx="881280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grpSp>
      <p:grpSp>
        <p:nvGrpSpPr>
          <p:cNvPr id="9" name="组合 20"/>
          <p:cNvGrpSpPr/>
          <p:nvPr/>
        </p:nvGrpSpPr>
        <p:grpSpPr>
          <a:xfrm>
            <a:off x="1567133" y="1275625"/>
            <a:ext cx="966550" cy="1026822"/>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720610"/>
            </a:xfrm>
            <a:prstGeom prst="rect">
              <a:avLst/>
            </a:prstGeom>
            <a:noFill/>
          </p:spPr>
          <p:txBody>
            <a:bodyPr wrap="square" rtlCol="0">
              <a:spAutoFit/>
            </a:bodyPr>
            <a:lstStyle/>
            <a:p>
              <a:r>
                <a:rPr lang="en-US" altLang="zh-CN"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02</a:t>
              </a:r>
              <a:endParaRPr lang="zh-CN" altLang="en-US"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17" name="文本框 31"/>
          <p:cNvSpPr txBox="1"/>
          <p:nvPr/>
        </p:nvSpPr>
        <p:spPr>
          <a:xfrm>
            <a:off x="2983689" y="1362977"/>
            <a:ext cx="6905838" cy="523220"/>
          </a:xfrm>
          <a:prstGeom prst="rect">
            <a:avLst/>
          </a:prstGeom>
          <a:noFill/>
        </p:spPr>
        <p:txBody>
          <a:bodyPr wrap="square" rtlCol="0">
            <a:spAutoFit/>
          </a:bodyPr>
          <a:lstStyle/>
          <a:p>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 boolean</a:t>
            </a:r>
          </a:p>
        </p:txBody>
      </p:sp>
      <p:sp>
        <p:nvSpPr>
          <p:cNvPr id="18" name="TextBox 17">
            <a:extLst>
              <a:ext uri="{FF2B5EF4-FFF2-40B4-BE49-F238E27FC236}">
                <a16:creationId xmlns:a16="http://schemas.microsoft.com/office/drawing/2014/main" id="{065BE847-DF33-4DC1-9616-208F469F0506}"/>
              </a:ext>
            </a:extLst>
          </p:cNvPr>
          <p:cNvSpPr txBox="1"/>
          <p:nvPr/>
        </p:nvSpPr>
        <p:spPr>
          <a:xfrm>
            <a:off x="1559731" y="2251770"/>
            <a:ext cx="8280904" cy="3539430"/>
          </a:xfrm>
          <a:prstGeom prst="rect">
            <a:avLst/>
          </a:prstGeom>
          <a:noFill/>
        </p:spPr>
        <p:txBody>
          <a:bodyPr wrap="square" rtlCol="0">
            <a:spAutoFit/>
          </a:bodyPr>
          <a:lstStyle/>
          <a:p>
            <a:pPr marL="457200" indent="-457200">
              <a:buFont typeface="Arial" panose="020B0604020202020204" pitchFamily="34" charset="0"/>
              <a:buChar char="•"/>
            </a:pPr>
            <a:r>
              <a:rPr lang="vi-VN" sz="2800" i="1" dirty="0">
                <a:latin typeface="+mj-lt"/>
              </a:rPr>
              <a:t>Boolean data type</a:t>
            </a:r>
            <a:r>
              <a:rPr lang="en-US" sz="2800" i="1" dirty="0">
                <a:latin typeface="+mj-lt"/>
              </a:rPr>
              <a:t>:</a:t>
            </a:r>
            <a:r>
              <a:rPr lang="vi-VN" sz="2800" dirty="0">
                <a:latin typeface="+mj-lt"/>
              </a:rPr>
              <a:t> là một kiểu dữ liệu có một trong hai giá trị có thể (thường được kí hiệu là </a:t>
            </a:r>
            <a:r>
              <a:rPr lang="vi-VN" sz="2800" i="1" dirty="0">
                <a:latin typeface="+mj-lt"/>
              </a:rPr>
              <a:t>đúng</a:t>
            </a:r>
            <a:r>
              <a:rPr lang="vi-VN" sz="2800" dirty="0">
                <a:latin typeface="+mj-lt"/>
              </a:rPr>
              <a:t> (</a:t>
            </a:r>
            <a:r>
              <a:rPr lang="vi-VN" sz="2800" i="1" dirty="0">
                <a:latin typeface="+mj-lt"/>
              </a:rPr>
              <a:t>true</a:t>
            </a:r>
            <a:r>
              <a:rPr lang="vi-VN" sz="2800" dirty="0">
                <a:latin typeface="+mj-lt"/>
              </a:rPr>
              <a:t>) và </a:t>
            </a:r>
            <a:r>
              <a:rPr lang="vi-VN" sz="2800" i="1" dirty="0">
                <a:latin typeface="+mj-lt"/>
              </a:rPr>
              <a:t>sai</a:t>
            </a:r>
            <a:r>
              <a:rPr lang="vi-VN" sz="2800" dirty="0">
                <a:latin typeface="+mj-lt"/>
              </a:rPr>
              <a:t> (</a:t>
            </a:r>
            <a:r>
              <a:rPr lang="vi-VN" sz="2800" i="1" dirty="0">
                <a:latin typeface="+mj-lt"/>
              </a:rPr>
              <a:t>false</a:t>
            </a:r>
            <a:r>
              <a:rPr lang="vi-VN" sz="2800" dirty="0">
                <a:latin typeface="+mj-lt"/>
              </a:rPr>
              <a:t>))</a:t>
            </a:r>
            <a:r>
              <a:rPr lang="en-US" sz="2800" dirty="0">
                <a:latin typeface="+mj-lt"/>
              </a:rPr>
              <a:t>.</a:t>
            </a:r>
          </a:p>
          <a:p>
            <a:pPr marL="457200" indent="-457200">
              <a:buFont typeface="Arial" panose="020B0604020202020204" pitchFamily="34" charset="0"/>
              <a:buChar char="•"/>
            </a:pPr>
            <a:r>
              <a:rPr lang="en-US" sz="2800" dirty="0" err="1">
                <a:latin typeface="Times New Roman" panose="02020603050405020304" pitchFamily="18" charset="0"/>
                <a:cs typeface="Times New Roman" panose="02020603050405020304" pitchFamily="18" charset="0"/>
              </a:rPr>
              <a:t>boolean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biến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nguyên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thủy</a:t>
            </a: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Boolean: </a:t>
            </a:r>
            <a:r>
              <a:rPr lang="en-US" sz="2800" dirty="0" err="1">
                <a:latin typeface="Times New Roman" panose="02020603050405020304" pitchFamily="18" charset="0"/>
                <a:cs typeface="Times New Roman" panose="02020603050405020304" pitchFamily="18" charset="0"/>
              </a:rPr>
              <a:t>biến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đối</a:t>
            </a:r>
            <a:r>
              <a:rPr lang="en-US" sz="2800" dirty="0">
                <a:latin typeface="Times New Roman" panose="02020603050405020304" pitchFamily="18" charset="0"/>
                <a:cs typeface="Times New Roman" panose="02020603050405020304" pitchFamily="18" charset="0"/>
              </a:rPr>
              <a:t> t</a:t>
            </a:r>
            <a:r>
              <a:rPr lang="vi-VN" sz="2800" dirty="0">
                <a:latin typeface="Times New Roman" panose="02020603050405020304" pitchFamily="18" charset="0"/>
                <a:cs typeface="Times New Roman" panose="02020603050405020304" pitchFamily="18" charset="0"/>
              </a:rPr>
              <a:t>ư</a:t>
            </a:r>
            <a:r>
              <a:rPr lang="en-US" sz="2800" dirty="0" err="1">
                <a:latin typeface="Times New Roman" panose="02020603050405020304" pitchFamily="18" charset="0"/>
                <a:cs typeface="Times New Roman" panose="02020603050405020304" pitchFamily="18" charset="0"/>
              </a:rPr>
              <a:t>ợng</a:t>
            </a: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err="1">
                <a:latin typeface="Times New Roman" panose="02020603050405020304" pitchFamily="18" charset="0"/>
                <a:cs typeface="Times New Roman" panose="02020603050405020304" pitchFamily="18" charset="0"/>
              </a:rPr>
              <a:t>Sử</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dụng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trong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cấu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trực</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rẽ</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nhánh</a:t>
            </a:r>
            <a:r>
              <a:rPr lang="en-US" sz="2800" dirty="0">
                <a:latin typeface="Times New Roman" panose="02020603050405020304" pitchFamily="18" charset="0"/>
                <a:cs typeface="Times New Roman" panose="02020603050405020304" pitchFamily="18" charset="0"/>
              </a:rPr>
              <a:t>(if/else)</a:t>
            </a:r>
          </a:p>
          <a:p>
            <a:pPr marL="457200" indent="-457200">
              <a:buFont typeface="Arial" panose="020B0604020202020204" pitchFamily="34" charset="0"/>
              <a:buChar char="•"/>
            </a:pPr>
            <a:r>
              <a:rPr lang="en-US" sz="2800" dirty="0" err="1">
                <a:latin typeface="Times New Roman" panose="02020603050405020304" pitchFamily="18" charset="0"/>
                <a:cs typeface="Times New Roman" panose="02020603050405020304" pitchFamily="18" charset="0"/>
              </a:rPr>
              <a:t>Thường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dùng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để</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kiểm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biểu</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thức</a:t>
            </a:r>
            <a:r>
              <a:rPr lang="en-US" sz="2800" dirty="0">
                <a:latin typeface="Times New Roman" panose="02020603050405020304" pitchFamily="18" charset="0"/>
                <a:cs typeface="Times New Roman" panose="02020603050405020304" pitchFamily="18" charset="0"/>
              </a:rPr>
              <a:t> so </a:t>
            </a:r>
            <a:r>
              <a:rPr lang="en-US" sz="2800" dirty="0" err="1">
                <a:latin typeface="Times New Roman" panose="02020603050405020304" pitchFamily="18" charset="0"/>
                <a:cs typeface="Times New Roman" panose="02020603050405020304" pitchFamily="18" charset="0"/>
              </a:rPr>
              <a:t>sánh</a:t>
            </a: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VD: if(2 &gt; 1) =&gt; true. if(10 &lt; 9) =&gt; false</a:t>
            </a:r>
          </a:p>
        </p:txBody>
      </p:sp>
    </p:spTree>
    <p:extLst>
      <p:ext uri="{BB962C8B-B14F-4D97-AF65-F5344CB8AC3E}">
        <p14:creationId xmlns:p14="http://schemas.microsoft.com/office/powerpoint/2010/main" val="45282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685800" y="1168025"/>
            <a:ext cx="9144000" cy="674550"/>
            <a:chOff x="3129129" y="1121776"/>
            <a:chExt cx="6189792" cy="1171624"/>
          </a:xfrm>
        </p:grpSpPr>
        <p:sp>
          <p:nvSpPr>
            <p:cNvPr id="7" name="圆角矩形 78"/>
            <p:cNvSpPr/>
            <p:nvPr/>
          </p:nvSpPr>
          <p:spPr>
            <a:xfrm>
              <a:off x="3129129" y="1121776"/>
              <a:ext cx="6189792"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Cấu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Trúc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Rẽ</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Nhánh-Biểu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Thức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Điều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Kiện</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80"/>
          <p:cNvGrpSpPr/>
          <p:nvPr/>
        </p:nvGrpSpPr>
        <p:grpSpPr>
          <a:xfrm>
            <a:off x="797893" y="1079805"/>
            <a:ext cx="887466" cy="1098450"/>
            <a:chOff x="3149762" y="916761"/>
            <a:chExt cx="1351556" cy="1771661"/>
          </a:xfrm>
        </p:grpSpPr>
        <p:grpSp>
          <p:nvGrpSpPr>
            <p:cNvPr id="10" name="组合 81"/>
            <p:cNvGrpSpPr/>
            <p:nvPr/>
          </p:nvGrpSpPr>
          <p:grpSpPr>
            <a:xfrm>
              <a:off x="3149762" y="916761"/>
              <a:ext cx="1351556" cy="1771661"/>
              <a:chOff x="3222217" y="1132147"/>
              <a:chExt cx="1285958" cy="1685676"/>
            </a:xfrm>
          </p:grpSpPr>
          <p:grpSp>
            <p:nvGrpSpPr>
              <p:cNvPr id="12" name="组合 85"/>
              <p:cNvGrpSpPr/>
              <p:nvPr/>
            </p:nvGrpSpPr>
            <p:grpSpPr>
              <a:xfrm>
                <a:off x="3289093" y="1214680"/>
                <a:ext cx="1219082" cy="1603143"/>
                <a:chOff x="7144634" y="2782876"/>
                <a:chExt cx="2190439" cy="2880513"/>
              </a:xfrm>
            </p:grpSpPr>
            <p:sp>
              <p:nvSpPr>
                <p:cNvPr id="14" name="椭圆 50"/>
                <p:cNvSpPr/>
                <p:nvPr/>
              </p:nvSpPr>
              <p:spPr>
                <a:xfrm rot="18900000">
                  <a:off x="7144634" y="2782876"/>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217" y="1132147"/>
                <a:ext cx="1284819"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7819" y="1212512"/>
              <a:ext cx="774240" cy="633453"/>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grpSp>
      <p:sp>
        <p:nvSpPr>
          <p:cNvPr id="17" name="Callout: Down Arrow 1">
            <a:extLst>
              <a:ext uri="{FF2B5EF4-FFF2-40B4-BE49-F238E27FC236}">
                <a16:creationId xmlns:a16="http://schemas.microsoft.com/office/drawing/2014/main" id="{6D43BC29-F54F-4CFC-A8F8-40C6B554D14E}"/>
              </a:ext>
            </a:extLst>
          </p:cNvPr>
          <p:cNvSpPr/>
          <p:nvPr/>
        </p:nvSpPr>
        <p:spPr>
          <a:xfrm>
            <a:off x="3906825" y="1891624"/>
            <a:ext cx="2746637" cy="732477"/>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latin typeface="Times New Roman" panose="02020603050405020304" pitchFamily="18" charset="0"/>
                <a:cs typeface="Times New Roman" panose="02020603050405020304" pitchFamily="18" charset="0"/>
              </a:rPr>
              <a:t>KHỐI LỆNH</a:t>
            </a:r>
          </a:p>
        </p:txBody>
      </p:sp>
      <p:sp>
        <p:nvSpPr>
          <p:cNvPr id="18" name="Left Brace 17">
            <a:extLst>
              <a:ext uri="{FF2B5EF4-FFF2-40B4-BE49-F238E27FC236}">
                <a16:creationId xmlns:a16="http://schemas.microsoft.com/office/drawing/2014/main" id="{D2E5970F-CDD5-4282-8C0A-0702DA9E7BAF}"/>
              </a:ext>
            </a:extLst>
          </p:cNvPr>
          <p:cNvSpPr/>
          <p:nvPr/>
        </p:nvSpPr>
        <p:spPr>
          <a:xfrm>
            <a:off x="1274104" y="2040875"/>
            <a:ext cx="226881" cy="674550"/>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b="1">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9" name="Right Brace 18">
            <a:extLst>
              <a:ext uri="{FF2B5EF4-FFF2-40B4-BE49-F238E27FC236}">
                <a16:creationId xmlns:a16="http://schemas.microsoft.com/office/drawing/2014/main" id="{D7FA8314-2090-44F4-9FD7-6C5FEAE4DCE4}"/>
              </a:ext>
            </a:extLst>
          </p:cNvPr>
          <p:cNvSpPr/>
          <p:nvPr/>
        </p:nvSpPr>
        <p:spPr>
          <a:xfrm>
            <a:off x="1279666" y="5430445"/>
            <a:ext cx="215759" cy="741755"/>
          </a:xfrm>
          <a:prstGeom prst="righ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EC77E7E1-C12A-411F-A0FB-3272AD45941F}"/>
              </a:ext>
            </a:extLst>
          </p:cNvPr>
          <p:cNvCxnSpPr>
            <a:cxnSpLocks/>
          </p:cNvCxnSpPr>
          <p:nvPr/>
        </p:nvCxnSpPr>
        <p:spPr>
          <a:xfrm>
            <a:off x="1274104" y="2919735"/>
            <a:ext cx="0" cy="2310064"/>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59513DB-6C23-4FAB-AA84-7A0F314465F8}"/>
              </a:ext>
            </a:extLst>
          </p:cNvPr>
          <p:cNvSpPr txBox="1"/>
          <p:nvPr/>
        </p:nvSpPr>
        <p:spPr>
          <a:xfrm>
            <a:off x="1684573" y="2624101"/>
            <a:ext cx="8021469" cy="3000821"/>
          </a:xfrm>
          <a:prstGeom prst="rect">
            <a:avLst/>
          </a:prstGeom>
          <a:noFill/>
        </p:spPr>
        <p:txBody>
          <a:bodyPr wrap="square" rtlCol="0">
            <a:spAutoFit/>
          </a:bodyPr>
          <a:lstStyle/>
          <a:p>
            <a:pPr marL="285750" indent="-285750">
              <a:buFontTx/>
              <a:buChar char="-"/>
            </a:pPr>
            <a:r>
              <a:rPr lang="en-US" sz="2600" dirty="0" err="1">
                <a:latin typeface="Times New Roman" panose="02020603050405020304" pitchFamily="18" charset="0"/>
                <a:cs typeface="Times New Roman" panose="02020603050405020304" pitchFamily="18" charset="0"/>
              </a:rPr>
              <a:t>Là</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một</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nhóm</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các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dòng</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lệnh</a:t>
            </a:r>
            <a:r>
              <a:rPr lang="en-US" sz="2600" dirty="0">
                <a:latin typeface="Times New Roman" panose="02020603050405020304" pitchFamily="18" charset="0"/>
                <a:cs typeface="Times New Roman" panose="02020603050405020304" pitchFamily="18" charset="0"/>
              </a:rPr>
              <a:t>. BAO BỞI CẶP DẤU {}</a:t>
            </a:r>
          </a:p>
          <a:p>
            <a:pPr marL="285750" indent="-285750">
              <a:buFontTx/>
              <a:buChar char="-"/>
            </a:pPr>
            <a:r>
              <a:rPr lang="en-US" sz="2600" dirty="0" err="1">
                <a:latin typeface="Times New Roman" panose="02020603050405020304" pitchFamily="18" charset="0"/>
                <a:cs typeface="Times New Roman" panose="02020603050405020304" pitchFamily="18" charset="0"/>
              </a:rPr>
              <a:t>Được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thực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thi</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một</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cách</a:t>
            </a:r>
            <a:r>
              <a:rPr lang="en-US" sz="2600" dirty="0">
                <a:latin typeface="Times New Roman" panose="02020603050405020304" pitchFamily="18" charset="0"/>
                <a:cs typeface="Times New Roman" panose="02020603050405020304" pitchFamily="18" charset="0"/>
              </a:rPr>
              <a:t> tuần </a:t>
            </a:r>
            <a:r>
              <a:rPr lang="en-US" sz="2600" dirty="0" err="1">
                <a:latin typeface="Times New Roman" panose="02020603050405020304" pitchFamily="18" charset="0"/>
                <a:cs typeface="Times New Roman" panose="02020603050405020304" pitchFamily="18" charset="0"/>
              </a:rPr>
              <a:t>tự</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từ</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trên</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xuống</a:t>
            </a:r>
            <a:r>
              <a:rPr lang="en-US" sz="2600" dirty="0">
                <a:latin typeface="Times New Roman" panose="02020603050405020304" pitchFamily="18" charset="0"/>
                <a:cs typeface="Times New Roman" panose="02020603050405020304" pitchFamily="18" charset="0"/>
              </a:rPr>
              <a:t> d</a:t>
            </a:r>
            <a:r>
              <a:rPr lang="vi-VN" sz="2600" dirty="0">
                <a:latin typeface="Times New Roman" panose="02020603050405020304" pitchFamily="18" charset="0"/>
                <a:cs typeface="Times New Roman" panose="02020603050405020304" pitchFamily="18" charset="0"/>
              </a:rPr>
              <a:t>ư</a:t>
            </a:r>
            <a:r>
              <a:rPr lang="en-US" sz="2600" dirty="0" err="1">
                <a:latin typeface="Times New Roman" panose="02020603050405020304" pitchFamily="18" charset="0"/>
                <a:cs typeface="Times New Roman" panose="02020603050405020304" pitchFamily="18" charset="0"/>
              </a:rPr>
              <a:t>ới</a:t>
            </a:r>
            <a:endParaRPr lang="en-US" sz="2600" dirty="0">
              <a:latin typeface="Times New Roman" panose="02020603050405020304" pitchFamily="18" charset="0"/>
              <a:cs typeface="Times New Roman" panose="02020603050405020304" pitchFamily="18" charset="0"/>
            </a:endParaRPr>
          </a:p>
          <a:p>
            <a:pPr marL="285750" indent="-285750">
              <a:buFontTx/>
              <a:buChar char="-"/>
            </a:pPr>
            <a:r>
              <a:rPr lang="en-US" sz="2600" dirty="0" err="1">
                <a:latin typeface="Times New Roman" panose="02020603050405020304" pitchFamily="18" charset="0"/>
                <a:cs typeface="Times New Roman" panose="02020603050405020304" pitchFamily="18" charset="0"/>
              </a:rPr>
              <a:t>Phạm</a:t>
            </a:r>
            <a:r>
              <a:rPr lang="en-US" sz="2600" dirty="0">
                <a:latin typeface="Times New Roman" panose="02020603050405020304" pitchFamily="18" charset="0"/>
                <a:cs typeface="Times New Roman" panose="02020603050405020304" pitchFamily="18" charset="0"/>
              </a:rPr>
              <a:t> vi </a:t>
            </a:r>
            <a:r>
              <a:rPr lang="en-US" sz="2600" dirty="0" err="1">
                <a:latin typeface="Times New Roman" panose="02020603050405020304" pitchFamily="18" charset="0"/>
                <a:cs typeface="Times New Roman" panose="02020603050405020304" pitchFamily="18" charset="0"/>
              </a:rPr>
              <a:t>của</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biến</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nằm</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trong</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khối</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lệnh</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Biến</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cục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bộ</a:t>
            </a:r>
            <a:r>
              <a:rPr lang="en-US" sz="2600" dirty="0">
                <a:latin typeface="Times New Roman" panose="02020603050405020304" pitchFamily="18" charset="0"/>
                <a:cs typeface="Times New Roman" panose="02020603050405020304" pitchFamily="18" charset="0"/>
              </a:rPr>
              <a:t>):</a:t>
            </a:r>
          </a:p>
          <a:p>
            <a:pPr marL="628650" lvl="1" indent="-285750">
              <a:buFontTx/>
              <a:buChar char="-"/>
            </a:pPr>
            <a:r>
              <a:rPr lang="en-US" sz="2600" dirty="0" err="1">
                <a:latin typeface="Times New Roman" panose="02020603050405020304" pitchFamily="18" charset="0"/>
                <a:cs typeface="Times New Roman" panose="02020603050405020304" pitchFamily="18" charset="0"/>
              </a:rPr>
              <a:t>Chỉ</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có</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thể</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sử</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dụng</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trong</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khối</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lệnh</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đã</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khai</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báo</a:t>
            </a:r>
            <a:endParaRPr lang="en-US" sz="2600" dirty="0">
              <a:latin typeface="Times New Roman" panose="02020603050405020304" pitchFamily="18" charset="0"/>
              <a:cs typeface="Times New Roman" panose="02020603050405020304" pitchFamily="18" charset="0"/>
            </a:endParaRPr>
          </a:p>
          <a:p>
            <a:pPr marL="628650" lvl="1" indent="-285750">
              <a:buFontTx/>
              <a:buChar char="-"/>
            </a:pPr>
            <a:r>
              <a:rPr lang="en-US" sz="2600" dirty="0" err="1">
                <a:latin typeface="Times New Roman" panose="02020603050405020304" pitchFamily="18" charset="0"/>
                <a:cs typeface="Times New Roman" panose="02020603050405020304" pitchFamily="18" charset="0"/>
              </a:rPr>
              <a:t>Với</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các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khối</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lồng</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nhau</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Biến</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có</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thể</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đặt</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trùng</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tên</a:t>
            </a:r>
            <a:endParaRPr lang="en-US" sz="2600" dirty="0">
              <a:latin typeface="Times New Roman" panose="02020603050405020304" pitchFamily="18" charset="0"/>
              <a:cs typeface="Times New Roman" panose="02020603050405020304" pitchFamily="18" charset="0"/>
            </a:endParaRPr>
          </a:p>
          <a:p>
            <a:pPr marL="628650" lvl="1" indent="-285750">
              <a:buFontTx/>
              <a:buChar char="-"/>
            </a:pPr>
            <a:r>
              <a:rPr lang="en-US" sz="2600" dirty="0" err="1">
                <a:latin typeface="Times New Roman" panose="02020603050405020304" pitchFamily="18" charset="0"/>
                <a:cs typeface="Times New Roman" panose="02020603050405020304" pitchFamily="18" charset="0"/>
              </a:rPr>
              <a:t>Biến</a:t>
            </a:r>
            <a:r>
              <a:rPr lang="en-US" sz="2600" dirty="0">
                <a:latin typeface="Times New Roman" panose="02020603050405020304" pitchFamily="18" charset="0"/>
                <a:cs typeface="Times New Roman" panose="02020603050405020304" pitchFamily="18" charset="0"/>
              </a:rPr>
              <a:t> ở </a:t>
            </a:r>
            <a:r>
              <a:rPr lang="en-US" sz="2600" dirty="0" err="1">
                <a:latin typeface="Times New Roman" panose="02020603050405020304" pitchFamily="18" charset="0"/>
                <a:cs typeface="Times New Roman" panose="02020603050405020304" pitchFamily="18" charset="0"/>
              </a:rPr>
              <a:t>khối</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lệnh</a:t>
            </a:r>
            <a:r>
              <a:rPr lang="en-US" sz="2600" dirty="0">
                <a:latin typeface="Times New Roman" panose="02020603050405020304" pitchFamily="18" charset="0"/>
                <a:cs typeface="Times New Roman" panose="02020603050405020304" pitchFamily="18" charset="0"/>
              </a:rPr>
              <a:t> con đ</a:t>
            </a:r>
            <a:r>
              <a:rPr lang="vi-VN" sz="2600" dirty="0">
                <a:latin typeface="Times New Roman" panose="02020603050405020304" pitchFamily="18" charset="0"/>
                <a:cs typeface="Times New Roman" panose="02020603050405020304" pitchFamily="18" charset="0"/>
              </a:rPr>
              <a:t>ư</a:t>
            </a:r>
            <a:r>
              <a:rPr lang="en-US" sz="2600" dirty="0" err="1">
                <a:latin typeface="Times New Roman" panose="02020603050405020304" pitchFamily="18" charset="0"/>
                <a:cs typeface="Times New Roman" panose="02020603050405020304" pitchFamily="18" charset="0"/>
              </a:rPr>
              <a:t>ợc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ưu</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tiên</a:t>
            </a:r>
            <a:endParaRPr lang="en-US" sz="2600" dirty="0">
              <a:latin typeface="Times New Roman" panose="02020603050405020304" pitchFamily="18" charset="0"/>
              <a:cs typeface="Times New Roman" panose="02020603050405020304" pitchFamily="18" charset="0"/>
            </a:endParaRPr>
          </a:p>
          <a:p>
            <a:pPr marL="628650" lvl="1" indent="-285750">
              <a:buFontTx/>
              <a:buChar char="-"/>
            </a:pPr>
            <a:r>
              <a:rPr lang="en-US" sz="2600" dirty="0" err="1">
                <a:latin typeface="Times New Roman" panose="02020603050405020304" pitchFamily="18" charset="0"/>
                <a:cs typeface="Times New Roman" panose="02020603050405020304" pitchFamily="18" charset="0"/>
              </a:rPr>
              <a:t>Một</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hàm</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là</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một</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khối</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lệnh</a:t>
            </a:r>
            <a:endParaRPr lang="en-US"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9535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371600" y="1217182"/>
            <a:ext cx="9144000" cy="674550"/>
            <a:chOff x="3129129" y="1121776"/>
            <a:chExt cx="6189792" cy="1171624"/>
          </a:xfrm>
        </p:grpSpPr>
        <p:sp>
          <p:nvSpPr>
            <p:cNvPr id="7" name="圆角矩形 78"/>
            <p:cNvSpPr/>
            <p:nvPr/>
          </p:nvSpPr>
          <p:spPr>
            <a:xfrm>
              <a:off x="3129129" y="1121776"/>
              <a:ext cx="6189792"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Cấu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Trúc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Rẽ</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Nhánh-Biểu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Thức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Điều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Kiện</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80"/>
          <p:cNvGrpSpPr/>
          <p:nvPr/>
        </p:nvGrpSpPr>
        <p:grpSpPr>
          <a:xfrm>
            <a:off x="1483693" y="1128962"/>
            <a:ext cx="887466" cy="1098450"/>
            <a:chOff x="3149762" y="916761"/>
            <a:chExt cx="1351556" cy="1771661"/>
          </a:xfrm>
        </p:grpSpPr>
        <p:grpSp>
          <p:nvGrpSpPr>
            <p:cNvPr id="10" name="组合 81"/>
            <p:cNvGrpSpPr/>
            <p:nvPr/>
          </p:nvGrpSpPr>
          <p:grpSpPr>
            <a:xfrm>
              <a:off x="3149762" y="916761"/>
              <a:ext cx="1351556" cy="1771661"/>
              <a:chOff x="3222217" y="1132147"/>
              <a:chExt cx="1285958" cy="1685676"/>
            </a:xfrm>
          </p:grpSpPr>
          <p:grpSp>
            <p:nvGrpSpPr>
              <p:cNvPr id="12" name="组合 85"/>
              <p:cNvGrpSpPr/>
              <p:nvPr/>
            </p:nvGrpSpPr>
            <p:grpSpPr>
              <a:xfrm>
                <a:off x="3289093" y="1214680"/>
                <a:ext cx="1219082" cy="1603143"/>
                <a:chOff x="7144634" y="2782876"/>
                <a:chExt cx="2190439" cy="2880513"/>
              </a:xfrm>
            </p:grpSpPr>
            <p:sp>
              <p:nvSpPr>
                <p:cNvPr id="14" name="椭圆 50"/>
                <p:cNvSpPr/>
                <p:nvPr/>
              </p:nvSpPr>
              <p:spPr>
                <a:xfrm rot="18900000">
                  <a:off x="7144634" y="2782876"/>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217" y="1132147"/>
                <a:ext cx="1284819"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7819" y="1212512"/>
              <a:ext cx="774240" cy="633453"/>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grpSp>
      <p:pic>
        <p:nvPicPr>
          <p:cNvPr id="17" name="Picture 16">
            <a:extLst>
              <a:ext uri="{FF2B5EF4-FFF2-40B4-BE49-F238E27FC236}">
                <a16:creationId xmlns:a16="http://schemas.microsoft.com/office/drawing/2014/main" id="{F552ED89-CCEE-4182-AE0B-613691F69145}"/>
              </a:ext>
            </a:extLst>
          </p:cNvPr>
          <p:cNvPicPr>
            <a:picLocks noChangeAspect="1"/>
          </p:cNvPicPr>
          <p:nvPr/>
        </p:nvPicPr>
        <p:blipFill>
          <a:blip r:embed="rId4"/>
          <a:stretch>
            <a:fillRect/>
          </a:stretch>
        </p:blipFill>
        <p:spPr>
          <a:xfrm>
            <a:off x="2436147" y="2311629"/>
            <a:ext cx="7179335" cy="3936771"/>
          </a:xfrm>
          <a:prstGeom prst="rect">
            <a:avLst/>
          </a:prstGeom>
        </p:spPr>
      </p:pic>
      <p:sp>
        <p:nvSpPr>
          <p:cNvPr id="18" name="Callout: Down Arrow 3">
            <a:extLst>
              <a:ext uri="{FF2B5EF4-FFF2-40B4-BE49-F238E27FC236}">
                <a16:creationId xmlns:a16="http://schemas.microsoft.com/office/drawing/2014/main" id="{A14D08EB-E6B1-4DC3-A1DA-329D33CEA243}"/>
              </a:ext>
            </a:extLst>
          </p:cNvPr>
          <p:cNvSpPr/>
          <p:nvPr/>
        </p:nvSpPr>
        <p:spPr>
          <a:xfrm>
            <a:off x="3726352" y="1916255"/>
            <a:ext cx="4434496" cy="832629"/>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a:latin typeface="Times New Roman" panose="02020603050405020304" pitchFamily="18" charset="0"/>
                <a:cs typeface="Times New Roman" panose="02020603050405020304" pitchFamily="18" charset="0"/>
              </a:rPr>
              <a:t>CẤU TRÚC IF - ELSE</a:t>
            </a:r>
          </a:p>
        </p:txBody>
      </p:sp>
    </p:spTree>
    <p:extLst>
      <p:ext uri="{BB962C8B-B14F-4D97-AF65-F5344CB8AC3E}">
        <p14:creationId xmlns:p14="http://schemas.microsoft.com/office/powerpoint/2010/main" val="55330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066800" y="1148665"/>
            <a:ext cx="9144000" cy="674550"/>
            <a:chOff x="3129129" y="1121776"/>
            <a:chExt cx="6189792" cy="1171624"/>
          </a:xfrm>
        </p:grpSpPr>
        <p:sp>
          <p:nvSpPr>
            <p:cNvPr id="7" name="圆角矩形 78"/>
            <p:cNvSpPr/>
            <p:nvPr/>
          </p:nvSpPr>
          <p:spPr>
            <a:xfrm>
              <a:off x="3129129" y="1121776"/>
              <a:ext cx="6189792"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Cấu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Trúc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Rẽ</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Nhánh-Biểu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Thức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Điều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Kiện</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80"/>
          <p:cNvGrpSpPr/>
          <p:nvPr/>
        </p:nvGrpSpPr>
        <p:grpSpPr>
          <a:xfrm>
            <a:off x="1178893" y="1060445"/>
            <a:ext cx="887466" cy="1098450"/>
            <a:chOff x="3149762" y="916761"/>
            <a:chExt cx="1351556" cy="1771661"/>
          </a:xfrm>
        </p:grpSpPr>
        <p:grpSp>
          <p:nvGrpSpPr>
            <p:cNvPr id="10" name="组合 81"/>
            <p:cNvGrpSpPr/>
            <p:nvPr/>
          </p:nvGrpSpPr>
          <p:grpSpPr>
            <a:xfrm>
              <a:off x="3149762" y="916761"/>
              <a:ext cx="1351556" cy="1771661"/>
              <a:chOff x="3222217" y="1132147"/>
              <a:chExt cx="1285958" cy="1685676"/>
            </a:xfrm>
          </p:grpSpPr>
          <p:grpSp>
            <p:nvGrpSpPr>
              <p:cNvPr id="12" name="组合 85"/>
              <p:cNvGrpSpPr/>
              <p:nvPr/>
            </p:nvGrpSpPr>
            <p:grpSpPr>
              <a:xfrm>
                <a:off x="3289093" y="1214680"/>
                <a:ext cx="1219082" cy="1603143"/>
                <a:chOff x="7144634" y="2782876"/>
                <a:chExt cx="2190439" cy="2880513"/>
              </a:xfrm>
            </p:grpSpPr>
            <p:sp>
              <p:nvSpPr>
                <p:cNvPr id="14" name="椭圆 50"/>
                <p:cNvSpPr/>
                <p:nvPr/>
              </p:nvSpPr>
              <p:spPr>
                <a:xfrm rot="18900000">
                  <a:off x="7144634" y="2782876"/>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217" y="1132147"/>
                <a:ext cx="1284819"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7819" y="1212512"/>
              <a:ext cx="774240" cy="633453"/>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grpSp>
      <p:pic>
        <p:nvPicPr>
          <p:cNvPr id="17" name="Picture 16">
            <a:extLst>
              <a:ext uri="{FF2B5EF4-FFF2-40B4-BE49-F238E27FC236}">
                <a16:creationId xmlns:a16="http://schemas.microsoft.com/office/drawing/2014/main" id="{91A0D9D6-9CD2-4BA8-998D-371B7617661C}"/>
              </a:ext>
            </a:extLst>
          </p:cNvPr>
          <p:cNvPicPr>
            <a:picLocks noChangeAspect="1"/>
          </p:cNvPicPr>
          <p:nvPr/>
        </p:nvPicPr>
        <p:blipFill>
          <a:blip r:embed="rId4"/>
          <a:stretch>
            <a:fillRect/>
          </a:stretch>
        </p:blipFill>
        <p:spPr>
          <a:xfrm>
            <a:off x="1495348" y="2537601"/>
            <a:ext cx="8451334" cy="3634599"/>
          </a:xfrm>
          <a:prstGeom prst="rect">
            <a:avLst/>
          </a:prstGeom>
        </p:spPr>
      </p:pic>
      <p:sp>
        <p:nvSpPr>
          <p:cNvPr id="18" name="Callout: Down Arrow 3">
            <a:extLst>
              <a:ext uri="{FF2B5EF4-FFF2-40B4-BE49-F238E27FC236}">
                <a16:creationId xmlns:a16="http://schemas.microsoft.com/office/drawing/2014/main" id="{817E1979-4075-4AA2-9903-F3A7C4AE1489}"/>
              </a:ext>
            </a:extLst>
          </p:cNvPr>
          <p:cNvSpPr/>
          <p:nvPr/>
        </p:nvSpPr>
        <p:spPr>
          <a:xfrm>
            <a:off x="3015916" y="2002115"/>
            <a:ext cx="5245768" cy="955651"/>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latin typeface="Times New Roman" panose="02020603050405020304" pitchFamily="18" charset="0"/>
                <a:cs typeface="Times New Roman" panose="02020603050405020304" pitchFamily="18" charset="0"/>
              </a:rPr>
              <a:t>IF/ELSE LỒNG NHAU</a:t>
            </a:r>
          </a:p>
        </p:txBody>
      </p:sp>
    </p:spTree>
    <p:extLst>
      <p:ext uri="{BB962C8B-B14F-4D97-AF65-F5344CB8AC3E}">
        <p14:creationId xmlns:p14="http://schemas.microsoft.com/office/powerpoint/2010/main" val="1309936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762000" y="1279388"/>
            <a:ext cx="9144000" cy="674550"/>
            <a:chOff x="3129129" y="1121776"/>
            <a:chExt cx="6189792" cy="1171624"/>
          </a:xfrm>
        </p:grpSpPr>
        <p:sp>
          <p:nvSpPr>
            <p:cNvPr id="7" name="圆角矩形 78"/>
            <p:cNvSpPr/>
            <p:nvPr/>
          </p:nvSpPr>
          <p:spPr>
            <a:xfrm>
              <a:off x="3129129" y="1121776"/>
              <a:ext cx="6189792"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Cấu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Trúc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Rẽ</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Nhánh-Biểu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Thức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Điều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Kiện</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80"/>
          <p:cNvGrpSpPr/>
          <p:nvPr/>
        </p:nvGrpSpPr>
        <p:grpSpPr>
          <a:xfrm>
            <a:off x="874093" y="1191168"/>
            <a:ext cx="887466" cy="1098450"/>
            <a:chOff x="3149762" y="916761"/>
            <a:chExt cx="1351556" cy="1771661"/>
          </a:xfrm>
        </p:grpSpPr>
        <p:grpSp>
          <p:nvGrpSpPr>
            <p:cNvPr id="10" name="组合 81"/>
            <p:cNvGrpSpPr/>
            <p:nvPr/>
          </p:nvGrpSpPr>
          <p:grpSpPr>
            <a:xfrm>
              <a:off x="3149762" y="916761"/>
              <a:ext cx="1351556" cy="1771661"/>
              <a:chOff x="3222217" y="1132147"/>
              <a:chExt cx="1285958" cy="1685676"/>
            </a:xfrm>
          </p:grpSpPr>
          <p:grpSp>
            <p:nvGrpSpPr>
              <p:cNvPr id="12" name="组合 85"/>
              <p:cNvGrpSpPr/>
              <p:nvPr/>
            </p:nvGrpSpPr>
            <p:grpSpPr>
              <a:xfrm>
                <a:off x="3289093" y="1214680"/>
                <a:ext cx="1219082" cy="1603143"/>
                <a:chOff x="7144634" y="2782876"/>
                <a:chExt cx="2190439" cy="2880513"/>
              </a:xfrm>
            </p:grpSpPr>
            <p:sp>
              <p:nvSpPr>
                <p:cNvPr id="14" name="椭圆 50"/>
                <p:cNvSpPr/>
                <p:nvPr/>
              </p:nvSpPr>
              <p:spPr>
                <a:xfrm rot="18900000">
                  <a:off x="7144634" y="2782876"/>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217" y="1132147"/>
                <a:ext cx="1284819"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7819" y="1212512"/>
              <a:ext cx="774240" cy="633453"/>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grpSp>
      <p:pic>
        <p:nvPicPr>
          <p:cNvPr id="17" name="Picture 16">
            <a:extLst>
              <a:ext uri="{FF2B5EF4-FFF2-40B4-BE49-F238E27FC236}">
                <a16:creationId xmlns:a16="http://schemas.microsoft.com/office/drawing/2014/main" id="{D1249AA3-D68B-489B-A81B-EA40B4CFD662}"/>
              </a:ext>
            </a:extLst>
          </p:cNvPr>
          <p:cNvPicPr>
            <a:picLocks noChangeAspect="1"/>
          </p:cNvPicPr>
          <p:nvPr/>
        </p:nvPicPr>
        <p:blipFill>
          <a:blip r:embed="rId4"/>
          <a:stretch>
            <a:fillRect/>
          </a:stretch>
        </p:blipFill>
        <p:spPr>
          <a:xfrm>
            <a:off x="3615338" y="2508584"/>
            <a:ext cx="3601753" cy="3892216"/>
          </a:xfrm>
          <a:prstGeom prst="rect">
            <a:avLst/>
          </a:prstGeom>
        </p:spPr>
      </p:pic>
      <p:sp>
        <p:nvSpPr>
          <p:cNvPr id="18" name="Callout: Down Arrow 3">
            <a:extLst>
              <a:ext uri="{FF2B5EF4-FFF2-40B4-BE49-F238E27FC236}">
                <a16:creationId xmlns:a16="http://schemas.microsoft.com/office/drawing/2014/main" id="{F57BFA67-8E10-45A5-8BDB-2E12C3D7BE36}"/>
              </a:ext>
            </a:extLst>
          </p:cNvPr>
          <p:cNvSpPr/>
          <p:nvPr/>
        </p:nvSpPr>
        <p:spPr>
          <a:xfrm>
            <a:off x="3640169" y="1943317"/>
            <a:ext cx="3552092" cy="875130"/>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CẤU TRÚC SWITCH – CASE</a:t>
            </a:r>
          </a:p>
        </p:txBody>
      </p:sp>
      <p:sp>
        <p:nvSpPr>
          <p:cNvPr id="19" name="Arrow: Right 4">
            <a:extLst>
              <a:ext uri="{FF2B5EF4-FFF2-40B4-BE49-F238E27FC236}">
                <a16:creationId xmlns:a16="http://schemas.microsoft.com/office/drawing/2014/main" id="{BDF13D93-7D8E-4A4E-A27E-25F9AD9D85E7}"/>
              </a:ext>
            </a:extLst>
          </p:cNvPr>
          <p:cNvSpPr/>
          <p:nvPr/>
        </p:nvSpPr>
        <p:spPr>
          <a:xfrm>
            <a:off x="998660" y="2104195"/>
            <a:ext cx="2993765" cy="15087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a:latin typeface="Times New Roman" panose="02020603050405020304" pitchFamily="18" charset="0"/>
                <a:cs typeface="Times New Roman" panose="02020603050405020304" pitchFamily="18" charset="0"/>
              </a:rPr>
              <a:t>truongHop phải là biến có kiểu dữ liệu int/byte/short</a:t>
            </a:r>
          </a:p>
          <a:p>
            <a:r>
              <a:rPr lang="en-US" sz="1800">
                <a:latin typeface="Times New Roman" panose="02020603050405020304" pitchFamily="18" charset="0"/>
                <a:cs typeface="Times New Roman" panose="02020603050405020304" pitchFamily="18" charset="0"/>
              </a:rPr>
              <a:t>/char/String</a:t>
            </a:r>
          </a:p>
        </p:txBody>
      </p:sp>
      <p:sp>
        <p:nvSpPr>
          <p:cNvPr id="20" name="Arrow: Right 17">
            <a:extLst>
              <a:ext uri="{FF2B5EF4-FFF2-40B4-BE49-F238E27FC236}">
                <a16:creationId xmlns:a16="http://schemas.microsoft.com/office/drawing/2014/main" id="{C147F25F-09CB-4BA3-82AC-35E84EA9F6CE}"/>
              </a:ext>
            </a:extLst>
          </p:cNvPr>
          <p:cNvSpPr/>
          <p:nvPr/>
        </p:nvSpPr>
        <p:spPr>
          <a:xfrm>
            <a:off x="998658" y="4517405"/>
            <a:ext cx="2993765" cy="15087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a:latin typeface="Times New Roman" panose="02020603050405020304" pitchFamily="18" charset="0"/>
                <a:cs typeface="Times New Roman" panose="02020603050405020304" pitchFamily="18" charset="0"/>
              </a:rPr>
              <a:t>break: thoát khỏi cấu trúc switch</a:t>
            </a:r>
          </a:p>
        </p:txBody>
      </p:sp>
      <p:sp>
        <p:nvSpPr>
          <p:cNvPr id="21" name="Arrow: Left 5">
            <a:extLst>
              <a:ext uri="{FF2B5EF4-FFF2-40B4-BE49-F238E27FC236}">
                <a16:creationId xmlns:a16="http://schemas.microsoft.com/office/drawing/2014/main" id="{49FBECF8-A763-4083-833C-D601D3532E37}"/>
              </a:ext>
            </a:extLst>
          </p:cNvPr>
          <p:cNvSpPr/>
          <p:nvPr/>
        </p:nvSpPr>
        <p:spPr>
          <a:xfrm>
            <a:off x="6867167" y="4909291"/>
            <a:ext cx="2966602" cy="129151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a:latin typeface="Times New Roman" panose="02020603050405020304" pitchFamily="18" charset="0"/>
                <a:cs typeface="Times New Roman" panose="02020603050405020304" pitchFamily="18" charset="0"/>
              </a:rPr>
              <a:t>Default: trường hợp không thỏa mãn case nào</a:t>
            </a:r>
          </a:p>
        </p:txBody>
      </p:sp>
      <p:sp>
        <p:nvSpPr>
          <p:cNvPr id="22" name="Arrow: Left 19">
            <a:extLst>
              <a:ext uri="{FF2B5EF4-FFF2-40B4-BE49-F238E27FC236}">
                <a16:creationId xmlns:a16="http://schemas.microsoft.com/office/drawing/2014/main" id="{41931561-568C-4B23-BF49-75F355022036}"/>
              </a:ext>
            </a:extLst>
          </p:cNvPr>
          <p:cNvSpPr/>
          <p:nvPr/>
        </p:nvSpPr>
        <p:spPr>
          <a:xfrm>
            <a:off x="6867167" y="2883614"/>
            <a:ext cx="2966602" cy="129151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a:latin typeface="Times New Roman" panose="02020603050405020304" pitchFamily="18" charset="0"/>
                <a:cs typeface="Times New Roman" panose="02020603050405020304" pitchFamily="18" charset="0"/>
              </a:rPr>
              <a:t>Case: là giá trị của biến truongHop</a:t>
            </a:r>
          </a:p>
        </p:txBody>
      </p:sp>
    </p:spTree>
    <p:extLst>
      <p:ext uri="{BB962C8B-B14F-4D97-AF65-F5344CB8AC3E}">
        <p14:creationId xmlns:p14="http://schemas.microsoft.com/office/powerpoint/2010/main" val="637813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685800" y="1072876"/>
            <a:ext cx="9144000" cy="674550"/>
            <a:chOff x="3129129" y="1121776"/>
            <a:chExt cx="6189792" cy="1171624"/>
          </a:xfrm>
        </p:grpSpPr>
        <p:sp>
          <p:nvSpPr>
            <p:cNvPr id="7" name="圆角矩形 78"/>
            <p:cNvSpPr/>
            <p:nvPr/>
          </p:nvSpPr>
          <p:spPr>
            <a:xfrm>
              <a:off x="3129129" y="1121776"/>
              <a:ext cx="6189792"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Cấu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Trúc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Rẽ</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Nhánh-Biểu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Thức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Điều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Kiện</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80"/>
          <p:cNvGrpSpPr/>
          <p:nvPr/>
        </p:nvGrpSpPr>
        <p:grpSpPr>
          <a:xfrm>
            <a:off x="797893" y="984656"/>
            <a:ext cx="887466" cy="1098450"/>
            <a:chOff x="3149762" y="916761"/>
            <a:chExt cx="1351556" cy="1771661"/>
          </a:xfrm>
        </p:grpSpPr>
        <p:grpSp>
          <p:nvGrpSpPr>
            <p:cNvPr id="10" name="组合 81"/>
            <p:cNvGrpSpPr/>
            <p:nvPr/>
          </p:nvGrpSpPr>
          <p:grpSpPr>
            <a:xfrm>
              <a:off x="3149762" y="916761"/>
              <a:ext cx="1351556" cy="1771661"/>
              <a:chOff x="3222217" y="1132147"/>
              <a:chExt cx="1285958" cy="1685676"/>
            </a:xfrm>
          </p:grpSpPr>
          <p:grpSp>
            <p:nvGrpSpPr>
              <p:cNvPr id="12" name="组合 85"/>
              <p:cNvGrpSpPr/>
              <p:nvPr/>
            </p:nvGrpSpPr>
            <p:grpSpPr>
              <a:xfrm>
                <a:off x="3289093" y="1214680"/>
                <a:ext cx="1219082" cy="1603143"/>
                <a:chOff x="7144634" y="2782876"/>
                <a:chExt cx="2190439" cy="2880513"/>
              </a:xfrm>
            </p:grpSpPr>
            <p:sp>
              <p:nvSpPr>
                <p:cNvPr id="14" name="椭圆 50"/>
                <p:cNvSpPr/>
                <p:nvPr/>
              </p:nvSpPr>
              <p:spPr>
                <a:xfrm rot="18900000">
                  <a:off x="7144634" y="2782876"/>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217" y="1132147"/>
                <a:ext cx="1284819"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7819" y="1212512"/>
              <a:ext cx="774240" cy="633453"/>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grpSp>
      <p:pic>
        <p:nvPicPr>
          <p:cNvPr id="17" name="Picture 16">
            <a:extLst>
              <a:ext uri="{FF2B5EF4-FFF2-40B4-BE49-F238E27FC236}">
                <a16:creationId xmlns:a16="http://schemas.microsoft.com/office/drawing/2014/main" id="{29F076E3-C15B-40EE-A282-E4AD9C1C9314}"/>
              </a:ext>
            </a:extLst>
          </p:cNvPr>
          <p:cNvPicPr>
            <a:picLocks noChangeAspect="1"/>
          </p:cNvPicPr>
          <p:nvPr/>
        </p:nvPicPr>
        <p:blipFill>
          <a:blip r:embed="rId4"/>
          <a:stretch>
            <a:fillRect/>
          </a:stretch>
        </p:blipFill>
        <p:spPr>
          <a:xfrm>
            <a:off x="2251569" y="2082739"/>
            <a:ext cx="6012462" cy="4089461"/>
          </a:xfrm>
          <a:prstGeom prst="rect">
            <a:avLst/>
          </a:prstGeom>
        </p:spPr>
      </p:pic>
      <p:sp>
        <p:nvSpPr>
          <p:cNvPr id="18" name="Callout: Down Arrow 3">
            <a:extLst>
              <a:ext uri="{FF2B5EF4-FFF2-40B4-BE49-F238E27FC236}">
                <a16:creationId xmlns:a16="http://schemas.microsoft.com/office/drawing/2014/main" id="{7E95EBAE-799A-47D8-956D-B1EC41A0DB9D}"/>
              </a:ext>
            </a:extLst>
          </p:cNvPr>
          <p:cNvSpPr/>
          <p:nvPr/>
        </p:nvSpPr>
        <p:spPr>
          <a:xfrm>
            <a:off x="4040892" y="1783032"/>
            <a:ext cx="2536944" cy="674550"/>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latin typeface="Times New Roman" panose="02020603050405020304" pitchFamily="18" charset="0"/>
                <a:cs typeface="Times New Roman" panose="02020603050405020304" pitchFamily="18" charset="0"/>
              </a:rPr>
              <a:t>VÍ DỤ</a:t>
            </a:r>
          </a:p>
        </p:txBody>
      </p:sp>
    </p:spTree>
    <p:extLst>
      <p:ext uri="{BB962C8B-B14F-4D97-AF65-F5344CB8AC3E}">
        <p14:creationId xmlns:p14="http://schemas.microsoft.com/office/powerpoint/2010/main" val="3347452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43000" y="1261394"/>
            <a:ext cx="9144000" cy="674550"/>
            <a:chOff x="3129129" y="1121776"/>
            <a:chExt cx="6189792" cy="1171624"/>
          </a:xfrm>
        </p:grpSpPr>
        <p:sp>
          <p:nvSpPr>
            <p:cNvPr id="7" name="圆角矩形 78"/>
            <p:cNvSpPr/>
            <p:nvPr/>
          </p:nvSpPr>
          <p:spPr>
            <a:xfrm>
              <a:off x="3129129" y="1121776"/>
              <a:ext cx="6189792"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Cấu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Trúc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Rẽ</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Nhánh-Biểu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Thức</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Điều</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Kiện</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6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6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80"/>
          <p:cNvGrpSpPr/>
          <p:nvPr/>
        </p:nvGrpSpPr>
        <p:grpSpPr>
          <a:xfrm>
            <a:off x="1255093" y="1173174"/>
            <a:ext cx="887466" cy="1098450"/>
            <a:chOff x="3149762" y="916761"/>
            <a:chExt cx="1351556" cy="1771661"/>
          </a:xfrm>
        </p:grpSpPr>
        <p:grpSp>
          <p:nvGrpSpPr>
            <p:cNvPr id="10" name="组合 81"/>
            <p:cNvGrpSpPr/>
            <p:nvPr/>
          </p:nvGrpSpPr>
          <p:grpSpPr>
            <a:xfrm>
              <a:off x="3149762" y="916761"/>
              <a:ext cx="1351556" cy="1771661"/>
              <a:chOff x="3222217" y="1132147"/>
              <a:chExt cx="1285958" cy="1685676"/>
            </a:xfrm>
          </p:grpSpPr>
          <p:grpSp>
            <p:nvGrpSpPr>
              <p:cNvPr id="12" name="组合 85"/>
              <p:cNvGrpSpPr/>
              <p:nvPr/>
            </p:nvGrpSpPr>
            <p:grpSpPr>
              <a:xfrm>
                <a:off x="3289093" y="1214680"/>
                <a:ext cx="1219082" cy="1603143"/>
                <a:chOff x="7144634" y="2782876"/>
                <a:chExt cx="2190439" cy="2880513"/>
              </a:xfrm>
            </p:grpSpPr>
            <p:sp>
              <p:nvSpPr>
                <p:cNvPr id="14" name="椭圆 50"/>
                <p:cNvSpPr/>
                <p:nvPr/>
              </p:nvSpPr>
              <p:spPr>
                <a:xfrm rot="18900000">
                  <a:off x="7144634" y="2782876"/>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217" y="1132147"/>
                <a:ext cx="1284819"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7819" y="1212512"/>
              <a:ext cx="774240" cy="633453"/>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grpSp>
      <p:sp>
        <p:nvSpPr>
          <p:cNvPr id="17" name="Callout: Down Arrow 2">
            <a:extLst>
              <a:ext uri="{FF2B5EF4-FFF2-40B4-BE49-F238E27FC236}">
                <a16:creationId xmlns:a16="http://schemas.microsoft.com/office/drawing/2014/main" id="{4E8F9CBA-3179-43B9-AE55-CF7969DB6C16}"/>
              </a:ext>
            </a:extLst>
          </p:cNvPr>
          <p:cNvSpPr/>
          <p:nvPr/>
        </p:nvSpPr>
        <p:spPr>
          <a:xfrm>
            <a:off x="2525958" y="2010412"/>
            <a:ext cx="6378084" cy="674550"/>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latin typeface="Times New Roman" panose="02020603050405020304" pitchFamily="18" charset="0"/>
                <a:cs typeface="Times New Roman" panose="02020603050405020304" pitchFamily="18" charset="0"/>
              </a:rPr>
              <a:t>Luyện tập với hàm và cấu trúc rẽ nhánh</a:t>
            </a:r>
          </a:p>
        </p:txBody>
      </p:sp>
      <p:sp>
        <p:nvSpPr>
          <p:cNvPr id="18" name="TextBox 17">
            <a:extLst>
              <a:ext uri="{FF2B5EF4-FFF2-40B4-BE49-F238E27FC236}">
                <a16:creationId xmlns:a16="http://schemas.microsoft.com/office/drawing/2014/main" id="{D628BAA3-FF5E-4710-88EC-A3D411616333}"/>
              </a:ext>
            </a:extLst>
          </p:cNvPr>
          <p:cNvSpPr txBox="1"/>
          <p:nvPr/>
        </p:nvSpPr>
        <p:spPr>
          <a:xfrm>
            <a:off x="1371620" y="2835057"/>
            <a:ext cx="8686759" cy="3108543"/>
          </a:xfrm>
          <a:prstGeom prst="rect">
            <a:avLst/>
          </a:prstGeom>
          <a:noFill/>
        </p:spPr>
        <p:txBody>
          <a:bodyPr wrap="square" rtlCol="0">
            <a:spAutoFit/>
          </a:bodyPr>
          <a:lstStyle/>
          <a:p>
            <a:pPr marL="342900" indent="-342900">
              <a:buFont typeface="+mj-lt"/>
              <a:buAutoNum type="arabicParenR"/>
            </a:pPr>
            <a:r>
              <a:rPr lang="en-US" sz="2800">
                <a:latin typeface="Times New Roman" panose="02020603050405020304" pitchFamily="18" charset="0"/>
                <a:cs typeface="Times New Roman" panose="02020603050405020304" pitchFamily="18" charset="0"/>
              </a:rPr>
              <a:t>Viết ch</a:t>
            </a:r>
            <a:r>
              <a:rPr lang="vi-VN" sz="2800">
                <a:latin typeface="Times New Roman" panose="02020603050405020304" pitchFamily="18" charset="0"/>
                <a:cs typeface="Times New Roman" panose="02020603050405020304" pitchFamily="18" charset="0"/>
              </a:rPr>
              <a:t>ư</a:t>
            </a:r>
            <a:r>
              <a:rPr lang="en-US" sz="2800">
                <a:latin typeface="Times New Roman" panose="02020603050405020304" pitchFamily="18" charset="0"/>
                <a:cs typeface="Times New Roman" panose="02020603050405020304" pitchFamily="18" charset="0"/>
              </a:rPr>
              <a:t>ơng trình kiểm tra số nguyên tố</a:t>
            </a:r>
          </a:p>
          <a:p>
            <a:pPr marL="342900" indent="-342900">
              <a:buFont typeface="+mj-lt"/>
              <a:buAutoNum type="arabicParenR"/>
            </a:pPr>
            <a:r>
              <a:rPr lang="en-US" sz="2800">
                <a:latin typeface="Times New Roman" panose="02020603050405020304" pitchFamily="18" charset="0"/>
                <a:cs typeface="Times New Roman" panose="02020603050405020304" pitchFamily="18" charset="0"/>
              </a:rPr>
              <a:t>Viết ch</a:t>
            </a:r>
            <a:r>
              <a:rPr lang="vi-VN" sz="2800">
                <a:latin typeface="Times New Roman" panose="02020603050405020304" pitchFamily="18" charset="0"/>
                <a:cs typeface="Times New Roman" panose="02020603050405020304" pitchFamily="18" charset="0"/>
              </a:rPr>
              <a:t>ư</a:t>
            </a:r>
            <a:r>
              <a:rPr lang="en-US" sz="2800">
                <a:latin typeface="Times New Roman" panose="02020603050405020304" pitchFamily="18" charset="0"/>
                <a:cs typeface="Times New Roman" panose="02020603050405020304" pitchFamily="18" charset="0"/>
              </a:rPr>
              <a:t>ơng trình kiểm tra số hoàn hảo</a:t>
            </a:r>
          </a:p>
          <a:p>
            <a:pPr marL="342900" indent="-342900">
              <a:buFont typeface="+mj-lt"/>
              <a:buAutoNum type="arabicParenR"/>
            </a:pPr>
            <a:r>
              <a:rPr lang="en-US" sz="2800">
                <a:latin typeface="Times New Roman" panose="02020603050405020304" pitchFamily="18" charset="0"/>
                <a:cs typeface="Times New Roman" panose="02020603050405020304" pitchFamily="18" charset="0"/>
              </a:rPr>
              <a:t>Viết ch</a:t>
            </a:r>
            <a:r>
              <a:rPr lang="vi-VN" sz="2800">
                <a:latin typeface="Times New Roman" panose="02020603050405020304" pitchFamily="18" charset="0"/>
                <a:cs typeface="Times New Roman" panose="02020603050405020304" pitchFamily="18" charset="0"/>
              </a:rPr>
              <a:t>ư</a:t>
            </a:r>
            <a:r>
              <a:rPr lang="en-US" sz="2800">
                <a:latin typeface="Times New Roman" panose="02020603050405020304" pitchFamily="18" charset="0"/>
                <a:cs typeface="Times New Roman" panose="02020603050405020304" pitchFamily="18" charset="0"/>
              </a:rPr>
              <a:t>ơng trình tính ph</a:t>
            </a:r>
            <a:r>
              <a:rPr lang="vi-VN" sz="2800">
                <a:latin typeface="Times New Roman" panose="02020603050405020304" pitchFamily="18" charset="0"/>
                <a:cs typeface="Times New Roman" panose="02020603050405020304" pitchFamily="18" charset="0"/>
              </a:rPr>
              <a:t>ư</a:t>
            </a:r>
            <a:r>
              <a:rPr lang="en-US" sz="2800">
                <a:latin typeface="Times New Roman" panose="02020603050405020304" pitchFamily="18" charset="0"/>
                <a:cs typeface="Times New Roman" panose="02020603050405020304" pitchFamily="18" charset="0"/>
              </a:rPr>
              <a:t>ơng trình bậc 2</a:t>
            </a:r>
          </a:p>
          <a:p>
            <a:pPr marL="342900" indent="-342900">
              <a:buFont typeface="+mj-lt"/>
              <a:buAutoNum type="arabicParenR"/>
            </a:pPr>
            <a:r>
              <a:rPr lang="en-US" sz="2800">
                <a:latin typeface="Times New Roman" panose="02020603050405020304" pitchFamily="18" charset="0"/>
                <a:cs typeface="Times New Roman" panose="02020603050405020304" pitchFamily="18" charset="0"/>
              </a:rPr>
              <a:t>Viết ch</a:t>
            </a:r>
            <a:r>
              <a:rPr lang="vi-VN" sz="2800">
                <a:latin typeface="Times New Roman" panose="02020603050405020304" pitchFamily="18" charset="0"/>
                <a:cs typeface="Times New Roman" panose="02020603050405020304" pitchFamily="18" charset="0"/>
              </a:rPr>
              <a:t>ư</a:t>
            </a:r>
            <a:r>
              <a:rPr lang="en-US" sz="2800">
                <a:latin typeface="Times New Roman" panose="02020603050405020304" pitchFamily="18" charset="0"/>
                <a:cs typeface="Times New Roman" panose="02020603050405020304" pitchFamily="18" charset="0"/>
              </a:rPr>
              <a:t>ơng trình nhập vào điểm trung bình của sinh viên. Nếu d</a:t>
            </a:r>
            <a:r>
              <a:rPr lang="vi-VN" sz="2800">
                <a:latin typeface="Times New Roman" panose="02020603050405020304" pitchFamily="18" charset="0"/>
                <a:cs typeface="Times New Roman" panose="02020603050405020304" pitchFamily="18" charset="0"/>
              </a:rPr>
              <a:t>ư</a:t>
            </a:r>
            <a:r>
              <a:rPr lang="en-US" sz="2800">
                <a:latin typeface="Times New Roman" panose="02020603050405020304" pitchFamily="18" charset="0"/>
                <a:cs typeface="Times New Roman" panose="02020603050405020304" pitchFamily="18" charset="0"/>
              </a:rPr>
              <a:t>ới 5 thông báo HS trung bình, Nếu từ 6 -&gt; 7 thông báo HS trung bình, nếu từ 8 trở lên thông báo là HS giỏi</a:t>
            </a:r>
          </a:p>
        </p:txBody>
      </p:sp>
    </p:spTree>
    <p:extLst>
      <p:ext uri="{BB962C8B-B14F-4D97-AF65-F5344CB8AC3E}">
        <p14:creationId xmlns:p14="http://schemas.microsoft.com/office/powerpoint/2010/main" val="1910869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3"/>
          <p:cNvGrpSpPr/>
          <p:nvPr/>
        </p:nvGrpSpPr>
        <p:grpSpPr>
          <a:xfrm>
            <a:off x="583435" y="2528518"/>
            <a:ext cx="1929254" cy="1693831"/>
            <a:chOff x="2553093" y="952901"/>
            <a:chExt cx="2096908" cy="1866900"/>
          </a:xfrm>
        </p:grpSpPr>
        <p:sp>
          <p:nvSpPr>
            <p:cNvPr id="8" name="椭圆 4"/>
            <p:cNvSpPr/>
            <p:nvPr/>
          </p:nvSpPr>
          <p:spPr>
            <a:xfrm>
              <a:off x="2553093" y="952901"/>
              <a:ext cx="1866900" cy="1866900"/>
            </a:xfrm>
            <a:prstGeom prst="ellipse">
              <a:avLst/>
            </a:prstGeom>
            <a:gradFill>
              <a:gsLst>
                <a:gs pos="0">
                  <a:srgbClr val="F5F5F5"/>
                </a:gs>
                <a:gs pos="10000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prstClr val="white"/>
                </a:solidFill>
              </a:endParaRPr>
            </a:p>
          </p:txBody>
        </p:sp>
        <p:sp>
          <p:nvSpPr>
            <p:cNvPr id="9" name="椭圆 5"/>
            <p:cNvSpPr/>
            <p:nvPr/>
          </p:nvSpPr>
          <p:spPr>
            <a:xfrm>
              <a:off x="3008704" y="1150504"/>
              <a:ext cx="1429346" cy="1429345"/>
            </a:xfrm>
            <a:prstGeom prst="ellipse">
              <a:avLst/>
            </a:prstGeom>
            <a:solidFill>
              <a:schemeClr val="bg1">
                <a:lumMod val="95000"/>
              </a:schemeClr>
            </a:solidFill>
            <a:ln w="22225">
              <a:gradFill flip="none" rotWithShape="1">
                <a:gsLst>
                  <a:gs pos="0">
                    <a:schemeClr val="bg1">
                      <a:lumMod val="75000"/>
                    </a:schemeClr>
                  </a:gs>
                  <a:gs pos="100000">
                    <a:schemeClr val="bg1"/>
                  </a:gs>
                </a:gsLst>
                <a:lin ang="2700000" scaled="1"/>
                <a:tileRect/>
              </a:gradFill>
            </a:ln>
            <a:effectLst>
              <a:innerShdw blurRad="1016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prstClr val="white"/>
                </a:solidFill>
              </a:endParaRPr>
            </a:p>
          </p:txBody>
        </p:sp>
        <p:sp>
          <p:nvSpPr>
            <p:cNvPr id="10" name="文本框 136"/>
            <p:cNvSpPr txBox="1"/>
            <p:nvPr/>
          </p:nvSpPr>
          <p:spPr>
            <a:xfrm>
              <a:off x="2783718" y="1324275"/>
              <a:ext cx="1866283" cy="1272437"/>
            </a:xfrm>
            <a:prstGeom prst="rect">
              <a:avLst/>
            </a:prstGeom>
            <a:noFill/>
          </p:spPr>
          <p:txBody>
            <a:bodyPr wrap="square" rtlCol="0">
              <a:spAutoFit/>
            </a:bodyPr>
            <a:lstStyle/>
            <a:p>
              <a:pPr algn="ctr"/>
              <a:r>
                <a:rPr lang="en-US" altLang="zh-CN" sz="2800" b="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rPr>
                <a:t>NỘI DUNG</a:t>
              </a:r>
              <a:endParaRPr lang="zh-CN" altLang="en-US" sz="2800" b="1">
                <a:solidFill>
                  <a:srgbClr val="663A77"/>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11" name="组合 8"/>
          <p:cNvGrpSpPr/>
          <p:nvPr/>
        </p:nvGrpSpPr>
        <p:grpSpPr>
          <a:xfrm>
            <a:off x="2341688" y="2121479"/>
            <a:ext cx="805150" cy="718592"/>
            <a:chOff x="3262497" y="1084626"/>
            <a:chExt cx="1126854" cy="958123"/>
          </a:xfrm>
        </p:grpSpPr>
        <p:grpSp>
          <p:nvGrpSpPr>
            <p:cNvPr id="12" name="组合 9"/>
            <p:cNvGrpSpPr/>
            <p:nvPr/>
          </p:nvGrpSpPr>
          <p:grpSpPr>
            <a:xfrm>
              <a:off x="3262497" y="1084626"/>
              <a:ext cx="1126854" cy="958123"/>
              <a:chOff x="2892834" y="1141776"/>
              <a:chExt cx="1126854" cy="958123"/>
            </a:xfrm>
          </p:grpSpPr>
          <p:sp>
            <p:nvSpPr>
              <p:cNvPr id="14" name="圆角矩形 13"/>
              <p:cNvSpPr/>
              <p:nvPr/>
            </p:nvSpPr>
            <p:spPr>
              <a:xfrm>
                <a:off x="2943363" y="1141776"/>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5" name="圆角矩形 14"/>
              <p:cNvSpPr/>
              <p:nvPr/>
            </p:nvSpPr>
            <p:spPr>
              <a:xfrm>
                <a:off x="2892834" y="1178024"/>
                <a:ext cx="1063215" cy="901028"/>
              </a:xfrm>
              <a:prstGeom prst="roundRect">
                <a:avLst>
                  <a:gd name="adj" fmla="val 13889"/>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13" name="文本框 11"/>
            <p:cNvSpPr txBox="1"/>
            <p:nvPr/>
          </p:nvSpPr>
          <p:spPr>
            <a:xfrm>
              <a:off x="3266480" y="1209433"/>
              <a:ext cx="1030515"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02</a:t>
              </a:r>
              <a:endParaRPr lang="zh-CN" altLang="en-US" sz="2800">
                <a:solidFill>
                  <a:schemeClr val="bg1"/>
                </a:solidFill>
                <a:latin typeface="Impact" panose="020B0806030902050204" pitchFamily="34" charset="0"/>
              </a:endParaRPr>
            </a:p>
          </p:txBody>
        </p:sp>
      </p:grpSp>
      <p:grpSp>
        <p:nvGrpSpPr>
          <p:cNvPr id="16" name="组合 15"/>
          <p:cNvGrpSpPr/>
          <p:nvPr/>
        </p:nvGrpSpPr>
        <p:grpSpPr>
          <a:xfrm>
            <a:off x="2341689" y="3796876"/>
            <a:ext cx="789156" cy="718591"/>
            <a:chOff x="3136676" y="2335585"/>
            <a:chExt cx="1166811" cy="966191"/>
          </a:xfrm>
        </p:grpSpPr>
        <p:grpSp>
          <p:nvGrpSpPr>
            <p:cNvPr id="17" name="组合 16"/>
            <p:cNvGrpSpPr/>
            <p:nvPr/>
          </p:nvGrpSpPr>
          <p:grpSpPr>
            <a:xfrm>
              <a:off x="3155526" y="2335585"/>
              <a:ext cx="1147961" cy="966191"/>
              <a:chOff x="2785863" y="1141409"/>
              <a:chExt cx="1147961" cy="966191"/>
            </a:xfrm>
          </p:grpSpPr>
          <p:sp>
            <p:nvSpPr>
              <p:cNvPr id="19" name="圆角矩形 20"/>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20" name="圆角矩形 21"/>
              <p:cNvSpPr/>
              <p:nvPr/>
            </p:nvSpPr>
            <p:spPr>
              <a:xfrm>
                <a:off x="2785863" y="1141409"/>
                <a:ext cx="1063215" cy="901028"/>
              </a:xfrm>
              <a:prstGeom prst="roundRect">
                <a:avLst>
                  <a:gd name="adj" fmla="val 13889"/>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18" name="文本框 18"/>
            <p:cNvSpPr txBox="1"/>
            <p:nvPr/>
          </p:nvSpPr>
          <p:spPr>
            <a:xfrm>
              <a:off x="3136676" y="2451722"/>
              <a:ext cx="1088130" cy="703502"/>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04</a:t>
              </a:r>
              <a:endParaRPr lang="zh-CN" altLang="en-US" sz="2800">
                <a:solidFill>
                  <a:schemeClr val="bg1"/>
                </a:solidFill>
                <a:latin typeface="Impact" panose="020B0806030902050204" pitchFamily="34" charset="0"/>
              </a:endParaRPr>
            </a:p>
          </p:txBody>
        </p:sp>
      </p:grpSp>
      <p:grpSp>
        <p:nvGrpSpPr>
          <p:cNvPr id="21" name="组合 22"/>
          <p:cNvGrpSpPr/>
          <p:nvPr/>
        </p:nvGrpSpPr>
        <p:grpSpPr>
          <a:xfrm>
            <a:off x="2337242" y="4609517"/>
            <a:ext cx="750898" cy="718592"/>
            <a:chOff x="3227162" y="3591385"/>
            <a:chExt cx="1089578" cy="958123"/>
          </a:xfrm>
        </p:grpSpPr>
        <p:grpSp>
          <p:nvGrpSpPr>
            <p:cNvPr id="22" name="组合 23"/>
            <p:cNvGrpSpPr/>
            <p:nvPr/>
          </p:nvGrpSpPr>
          <p:grpSpPr>
            <a:xfrm>
              <a:off x="3227162" y="3591385"/>
              <a:ext cx="1089578" cy="958123"/>
              <a:chOff x="2857499" y="1149477"/>
              <a:chExt cx="1089578" cy="958123"/>
            </a:xfrm>
          </p:grpSpPr>
          <p:sp>
            <p:nvSpPr>
              <p:cNvPr id="24" name="圆角矩形 27"/>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25" name="圆角矩形 28"/>
              <p:cNvSpPr/>
              <p:nvPr/>
            </p:nvSpPr>
            <p:spPr>
              <a:xfrm>
                <a:off x="2883862" y="1159582"/>
                <a:ext cx="1063215" cy="901028"/>
              </a:xfrm>
              <a:prstGeom prst="roundRect">
                <a:avLst>
                  <a:gd name="adj" fmla="val 13889"/>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23" name="文本框 25"/>
            <p:cNvSpPr txBox="1"/>
            <p:nvPr/>
          </p:nvSpPr>
          <p:spPr>
            <a:xfrm>
              <a:off x="3250771" y="3701112"/>
              <a:ext cx="1030515"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05</a:t>
              </a:r>
              <a:endParaRPr lang="zh-CN" altLang="en-US" sz="2800">
                <a:solidFill>
                  <a:schemeClr val="bg1"/>
                </a:solidFill>
                <a:latin typeface="Impact" panose="020B0806030902050204" pitchFamily="34" charset="0"/>
              </a:endParaRPr>
            </a:p>
          </p:txBody>
        </p:sp>
      </p:grpSp>
      <p:grpSp>
        <p:nvGrpSpPr>
          <p:cNvPr id="26" name="组合 36" descr="Làm  Quen Với Hàm(Method) Trong Java">
            <a:extLst>
              <a:ext uri="{C183D7F6-B498-43B3-948B-1728B52AA6E4}">
                <adec:decorative xmlns:adec="http://schemas.microsoft.com/office/drawing/2017/decorative" val="0"/>
              </a:ext>
            </a:extLst>
          </p:cNvPr>
          <p:cNvGrpSpPr/>
          <p:nvPr/>
        </p:nvGrpSpPr>
        <p:grpSpPr>
          <a:xfrm>
            <a:off x="3517892" y="2148665"/>
            <a:ext cx="6081234" cy="803626"/>
            <a:chOff x="4555084" y="1092328"/>
            <a:chExt cx="4389024" cy="1150809"/>
          </a:xfrm>
        </p:grpSpPr>
        <p:pic>
          <p:nvPicPr>
            <p:cNvPr id="27" name="图片 37"/>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a:off x="4926460" y="2041830"/>
              <a:ext cx="3646270" cy="201307"/>
            </a:xfrm>
            <a:prstGeom prst="rect">
              <a:avLst/>
            </a:prstGeom>
          </p:spPr>
        </p:pic>
        <p:sp>
          <p:nvSpPr>
            <p:cNvPr id="28" name="圆角矩形 40" descr="Làm  Quen Với Hàm(Method)">
              <a:extLst>
                <a:ext uri="{C183D7F6-B498-43B3-948B-1728B52AA6E4}">
                  <adec:decorative xmlns:adec="http://schemas.microsoft.com/office/drawing/2017/decorative" val="0"/>
                </a:ext>
              </a:extLst>
            </p:cNvPr>
            <p:cNvSpPr/>
            <p:nvPr/>
          </p:nvSpPr>
          <p:spPr>
            <a:xfrm>
              <a:off x="4555084" y="1092328"/>
              <a:ext cx="4389024" cy="958121"/>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800" b="1">
                  <a:solidFill>
                    <a:srgbClr val="FFC000"/>
                  </a:solidFill>
                  <a:latin typeface="Times New Roman" panose="02020603050405020304" pitchFamily="18" charset="0"/>
                  <a:ea typeface="Microsoft YaHei" panose="020B0503020204020204" pitchFamily="34" charset="-122"/>
                  <a:cs typeface="Times New Roman" panose="02020603050405020304" pitchFamily="18" charset="0"/>
                </a:rPr>
                <a:t>Lệnh Điều Khiển Trong Vòng Lặp</a:t>
              </a:r>
              <a:endParaRPr lang="zh-CN" altLang="en-US" sz="2800" b="1">
                <a:solidFill>
                  <a:srgbClr val="FFC000"/>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29" name="圆角矩形 45"/>
          <p:cNvSpPr/>
          <p:nvPr/>
        </p:nvSpPr>
        <p:spPr>
          <a:xfrm>
            <a:off x="3505927" y="3791885"/>
            <a:ext cx="6093199" cy="642887"/>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800" b="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rPr>
              <a:t>String (Chuỗi) Trong Java</a:t>
            </a:r>
            <a:endParaRPr lang="zh-CN" altLang="en-US" sz="2800" b="1">
              <a:solidFill>
                <a:srgbClr val="01ACBE"/>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30" name="组合 46"/>
          <p:cNvGrpSpPr/>
          <p:nvPr/>
        </p:nvGrpSpPr>
        <p:grpSpPr>
          <a:xfrm>
            <a:off x="3505927" y="4627740"/>
            <a:ext cx="6093198" cy="782460"/>
            <a:chOff x="4555084" y="3594980"/>
            <a:chExt cx="4389024" cy="1150703"/>
          </a:xfrm>
        </p:grpSpPr>
        <p:pic>
          <p:nvPicPr>
            <p:cNvPr id="31" name="图片 47"/>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a:off x="4926460" y="4544376"/>
              <a:ext cx="3646270" cy="201307"/>
            </a:xfrm>
            <a:prstGeom prst="rect">
              <a:avLst/>
            </a:prstGeom>
          </p:spPr>
        </p:pic>
        <p:sp>
          <p:nvSpPr>
            <p:cNvPr id="32" name="圆角矩形 50"/>
            <p:cNvSpPr/>
            <p:nvPr/>
          </p:nvSpPr>
          <p:spPr>
            <a:xfrm>
              <a:off x="4555084" y="3594980"/>
              <a:ext cx="4389024"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StringBuilder Và StringBuffer</a:t>
              </a:r>
              <a:endParaRPr lang="zh-CN" altLang="en-US"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33" name="组合 56"/>
          <p:cNvGrpSpPr/>
          <p:nvPr/>
        </p:nvGrpSpPr>
        <p:grpSpPr>
          <a:xfrm>
            <a:off x="2986738" y="1340378"/>
            <a:ext cx="778013" cy="3949973"/>
            <a:chOff x="3971019" y="796001"/>
            <a:chExt cx="989404" cy="5338506"/>
          </a:xfrm>
        </p:grpSpPr>
        <p:sp>
          <p:nvSpPr>
            <p:cNvPr id="34" name="矩形 57"/>
            <p:cNvSpPr/>
            <p:nvPr/>
          </p:nvSpPr>
          <p:spPr>
            <a:xfrm>
              <a:off x="4614031" y="796001"/>
              <a:ext cx="346392" cy="5287413"/>
            </a:xfrm>
            <a:prstGeom prst="rect">
              <a:avLst/>
            </a:prstGeom>
            <a:gradFill>
              <a:gsLst>
                <a:gs pos="0">
                  <a:schemeClr val="tx1">
                    <a:alpha val="8000"/>
                  </a:schemeClr>
                </a:gs>
                <a:gs pos="100000">
                  <a:srgbClr val="F2F2F2">
                    <a:alpha val="0"/>
                  </a:srgb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35" name="矩形 58"/>
            <p:cNvSpPr/>
            <p:nvPr/>
          </p:nvSpPr>
          <p:spPr>
            <a:xfrm>
              <a:off x="4178614" y="796001"/>
              <a:ext cx="452661" cy="5287413"/>
            </a:xfrm>
            <a:prstGeom prst="rect">
              <a:avLst/>
            </a:prstGeom>
            <a:solidFill>
              <a:srgbClr val="F2F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pic>
          <p:nvPicPr>
            <p:cNvPr id="36" name="图片 59"/>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rot="5400000">
              <a:off x="1404452" y="3362569"/>
              <a:ext cx="5338505" cy="205371"/>
            </a:xfrm>
            <a:prstGeom prst="rect">
              <a:avLst/>
            </a:prstGeom>
          </p:spPr>
        </p:pic>
        <p:sp>
          <p:nvSpPr>
            <p:cNvPr id="37" name="梯形 61"/>
            <p:cNvSpPr/>
            <p:nvPr/>
          </p:nvSpPr>
          <p:spPr>
            <a:xfrm rot="5400000">
              <a:off x="4085362" y="2026910"/>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38" name="梯形 62"/>
            <p:cNvSpPr/>
            <p:nvPr/>
          </p:nvSpPr>
          <p:spPr>
            <a:xfrm rot="5400000">
              <a:off x="4085362" y="3275907"/>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39" name="梯形 63"/>
            <p:cNvSpPr/>
            <p:nvPr/>
          </p:nvSpPr>
          <p:spPr>
            <a:xfrm rot="5400000">
              <a:off x="4085362" y="4502881"/>
              <a:ext cx="1396262" cy="345868"/>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40" name="流程图: 手动输入 32"/>
            <p:cNvSpPr/>
            <p:nvPr/>
          </p:nvSpPr>
          <p:spPr>
            <a:xfrm flipH="1">
              <a:off x="4614203" y="5187950"/>
              <a:ext cx="345594" cy="895464"/>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1" fmla="*/ 0 w 10000"/>
                <a:gd name="connsiteY0-2" fmla="*/ 6677 h 10000"/>
                <a:gd name="connsiteX1-3" fmla="*/ 10000 w 10000"/>
                <a:gd name="connsiteY1-4" fmla="*/ 0 h 10000"/>
                <a:gd name="connsiteX2-5" fmla="*/ 10000 w 10000"/>
                <a:gd name="connsiteY2-6" fmla="*/ 10000 h 10000"/>
                <a:gd name="connsiteX3-7" fmla="*/ 0 w 10000"/>
                <a:gd name="connsiteY3-8" fmla="*/ 10000 h 10000"/>
                <a:gd name="connsiteX4-9" fmla="*/ 0 w 10000"/>
                <a:gd name="connsiteY4-10" fmla="*/ 6677 h 10000"/>
                <a:gd name="connsiteX0-11" fmla="*/ 0 w 10000"/>
                <a:gd name="connsiteY0-12" fmla="*/ 6875 h 10000"/>
                <a:gd name="connsiteX1-13" fmla="*/ 10000 w 10000"/>
                <a:gd name="connsiteY1-14" fmla="*/ 0 h 10000"/>
                <a:gd name="connsiteX2-15" fmla="*/ 10000 w 10000"/>
                <a:gd name="connsiteY2-16" fmla="*/ 10000 h 10000"/>
                <a:gd name="connsiteX3-17" fmla="*/ 0 w 10000"/>
                <a:gd name="connsiteY3-18" fmla="*/ 10000 h 10000"/>
                <a:gd name="connsiteX4-19" fmla="*/ 0 w 10000"/>
                <a:gd name="connsiteY4-20" fmla="*/ 6875 h 10000"/>
                <a:gd name="connsiteX0-21" fmla="*/ 0 w 10185"/>
                <a:gd name="connsiteY0-22" fmla="*/ 6624 h 10000"/>
                <a:gd name="connsiteX1-23" fmla="*/ 10185 w 10185"/>
                <a:gd name="connsiteY1-24" fmla="*/ 0 h 10000"/>
                <a:gd name="connsiteX2-25" fmla="*/ 10185 w 10185"/>
                <a:gd name="connsiteY2-26" fmla="*/ 10000 h 10000"/>
                <a:gd name="connsiteX3-27" fmla="*/ 185 w 10185"/>
                <a:gd name="connsiteY3-28" fmla="*/ 10000 h 10000"/>
                <a:gd name="connsiteX4-29" fmla="*/ 0 w 10185"/>
                <a:gd name="connsiteY4-30" fmla="*/ 6624 h 10000"/>
                <a:gd name="connsiteX0-31" fmla="*/ 0 w 10092"/>
                <a:gd name="connsiteY0-32" fmla="*/ 8092 h 10000"/>
                <a:gd name="connsiteX1-33" fmla="*/ 10092 w 10092"/>
                <a:gd name="connsiteY1-34" fmla="*/ 0 h 10000"/>
                <a:gd name="connsiteX2-35" fmla="*/ 10092 w 10092"/>
                <a:gd name="connsiteY2-36" fmla="*/ 10000 h 10000"/>
                <a:gd name="connsiteX3-37" fmla="*/ 92 w 10092"/>
                <a:gd name="connsiteY3-38" fmla="*/ 10000 h 10000"/>
                <a:gd name="connsiteX4-39" fmla="*/ 0 w 10092"/>
                <a:gd name="connsiteY4-40" fmla="*/ 8092 h 10000"/>
                <a:gd name="connsiteX0-41" fmla="*/ 0 w 10092"/>
                <a:gd name="connsiteY0-42" fmla="*/ 8736 h 10000"/>
                <a:gd name="connsiteX1-43" fmla="*/ 10092 w 10092"/>
                <a:gd name="connsiteY1-44" fmla="*/ 0 h 10000"/>
                <a:gd name="connsiteX2-45" fmla="*/ 10092 w 10092"/>
                <a:gd name="connsiteY2-46" fmla="*/ 10000 h 10000"/>
                <a:gd name="connsiteX3-47" fmla="*/ 92 w 10092"/>
                <a:gd name="connsiteY3-48" fmla="*/ 10000 h 10000"/>
                <a:gd name="connsiteX4-49" fmla="*/ 0 w 10092"/>
                <a:gd name="connsiteY4-50" fmla="*/ 8736 h 10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92" h="10000">
                  <a:moveTo>
                    <a:pt x="0" y="8736"/>
                  </a:moveTo>
                  <a:lnTo>
                    <a:pt x="10092" y="0"/>
                  </a:lnTo>
                  <a:lnTo>
                    <a:pt x="10092" y="10000"/>
                  </a:lnTo>
                  <a:lnTo>
                    <a:pt x="92" y="10000"/>
                  </a:lnTo>
                  <a:cubicBezTo>
                    <a:pt x="30" y="8875"/>
                    <a:pt x="62" y="9861"/>
                    <a:pt x="0" y="8736"/>
                  </a:cubicBezTo>
                  <a:close/>
                </a:path>
              </a:pathLst>
            </a:custGeom>
            <a:gradFill>
              <a:gsLst>
                <a:gs pos="0">
                  <a:schemeClr val="tx1">
                    <a:alpha val="21000"/>
                  </a:schemeClr>
                </a:gs>
                <a:gs pos="100000">
                  <a:srgbClr val="F2F2F2">
                    <a:alpha val="0"/>
                  </a:srgbClr>
                </a:gs>
              </a:gsLst>
              <a:lin ang="108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41" name="圆角矩形 34">
            <a:extLst>
              <a:ext uri="{FF2B5EF4-FFF2-40B4-BE49-F238E27FC236}">
                <a16:creationId xmlns:a16="http://schemas.microsoft.com/office/drawing/2014/main" id="{4A98B195-D5E7-4238-B9B0-9E6698C21C3A}"/>
              </a:ext>
            </a:extLst>
          </p:cNvPr>
          <p:cNvSpPr/>
          <p:nvPr/>
        </p:nvSpPr>
        <p:spPr>
          <a:xfrm>
            <a:off x="2353961" y="2952291"/>
            <a:ext cx="736574" cy="703059"/>
          </a:xfrm>
          <a:prstGeom prst="roundRect">
            <a:avLst>
              <a:gd name="adj" fmla="val 13889"/>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r>
              <a:rPr lang="en-US" altLang="zh-CN" sz="2800">
                <a:latin typeface="Impact" panose="020B0806030902050204" pitchFamily="34" charset="0"/>
              </a:rPr>
              <a:t>03</a:t>
            </a:r>
            <a:endParaRPr lang="zh-CN" altLang="en-US" sz="2800">
              <a:latin typeface="Impact" panose="020B0806030902050204" pitchFamily="34" charset="0"/>
            </a:endParaRPr>
          </a:p>
        </p:txBody>
      </p:sp>
      <p:grpSp>
        <p:nvGrpSpPr>
          <p:cNvPr id="42" name="组合 51">
            <a:extLst>
              <a:ext uri="{FF2B5EF4-FFF2-40B4-BE49-F238E27FC236}">
                <a16:creationId xmlns:a16="http://schemas.microsoft.com/office/drawing/2014/main" id="{8541760D-945C-4378-82F6-7A5400A5AB52}"/>
              </a:ext>
            </a:extLst>
          </p:cNvPr>
          <p:cNvGrpSpPr/>
          <p:nvPr/>
        </p:nvGrpSpPr>
        <p:grpSpPr>
          <a:xfrm>
            <a:off x="3512919" y="3003842"/>
            <a:ext cx="6086206" cy="651508"/>
            <a:chOff x="4555084" y="4807549"/>
            <a:chExt cx="4361682" cy="974162"/>
          </a:xfrm>
        </p:grpSpPr>
        <p:pic>
          <p:nvPicPr>
            <p:cNvPr id="43" name="图片 52">
              <a:extLst>
                <a:ext uri="{FF2B5EF4-FFF2-40B4-BE49-F238E27FC236}">
                  <a16:creationId xmlns:a16="http://schemas.microsoft.com/office/drawing/2014/main" id="{FFBFCEFB-B31E-4550-BC8E-612DD98E2383}"/>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a:off x="4873327" y="5580404"/>
              <a:ext cx="3646270" cy="201307"/>
            </a:xfrm>
            <a:prstGeom prst="rect">
              <a:avLst/>
            </a:prstGeom>
          </p:spPr>
        </p:pic>
        <p:sp>
          <p:nvSpPr>
            <p:cNvPr id="44" name="圆角矩形 55">
              <a:extLst>
                <a:ext uri="{FF2B5EF4-FFF2-40B4-BE49-F238E27FC236}">
                  <a16:creationId xmlns:a16="http://schemas.microsoft.com/office/drawing/2014/main" id="{0F7C8556-007B-452E-985B-7181A0451B30}"/>
                </a:ext>
              </a:extLst>
            </p:cNvPr>
            <p:cNvSpPr/>
            <p:nvPr/>
          </p:nvSpPr>
          <p:spPr>
            <a:xfrm>
              <a:off x="4555084" y="4807549"/>
              <a:ext cx="4361682"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r>
                <a:rPr lang="en-US" altLang="zh-CN" sz="2800" b="1">
                  <a:solidFill>
                    <a:schemeClr val="accent1">
                      <a:lumMod val="50000"/>
                    </a:schemeClr>
                  </a:solidFill>
                  <a:latin typeface="Times New Roman" panose="02020603050405020304" pitchFamily="18" charset="0"/>
                  <a:cs typeface="Times New Roman" panose="02020603050405020304" pitchFamily="18" charset="0"/>
                </a:rPr>
                <a:t>Mảng/Danh Sách Trong Java</a:t>
              </a:r>
              <a:endParaRPr lang="zh-CN" altLang="en-US" sz="2800" b="1">
                <a:solidFill>
                  <a:schemeClr val="accent1">
                    <a:lumMod val="50000"/>
                  </a:schemeClr>
                </a:solidFill>
                <a:latin typeface="Times New Roman" panose="02020603050405020304" pitchFamily="18" charset="0"/>
                <a:cs typeface="Times New Roman" panose="02020603050405020304" pitchFamily="18" charset="0"/>
              </a:endParaRPr>
            </a:p>
          </p:txBody>
        </p:sp>
      </p:grpSp>
      <p:grpSp>
        <p:nvGrpSpPr>
          <p:cNvPr id="45" name="组合 22">
            <a:extLst>
              <a:ext uri="{FF2B5EF4-FFF2-40B4-BE49-F238E27FC236}">
                <a16:creationId xmlns:a16="http://schemas.microsoft.com/office/drawing/2014/main" id="{BEBFCD1D-3183-4F2E-B47C-D6653D35A703}"/>
              </a:ext>
            </a:extLst>
          </p:cNvPr>
          <p:cNvGrpSpPr/>
          <p:nvPr/>
        </p:nvGrpSpPr>
        <p:grpSpPr>
          <a:xfrm>
            <a:off x="2350469" y="1340378"/>
            <a:ext cx="750898" cy="718592"/>
            <a:chOff x="3227162" y="3591385"/>
            <a:chExt cx="1089578" cy="958123"/>
          </a:xfrm>
        </p:grpSpPr>
        <p:grpSp>
          <p:nvGrpSpPr>
            <p:cNvPr id="46" name="组合 23">
              <a:extLst>
                <a:ext uri="{FF2B5EF4-FFF2-40B4-BE49-F238E27FC236}">
                  <a16:creationId xmlns:a16="http://schemas.microsoft.com/office/drawing/2014/main" id="{17ABDD5E-C13B-4E18-963A-BE7485918BF9}"/>
                </a:ext>
              </a:extLst>
            </p:cNvPr>
            <p:cNvGrpSpPr/>
            <p:nvPr/>
          </p:nvGrpSpPr>
          <p:grpSpPr>
            <a:xfrm>
              <a:off x="3227162" y="3591385"/>
              <a:ext cx="1089578" cy="958123"/>
              <a:chOff x="2857499" y="1149477"/>
              <a:chExt cx="1089578" cy="958123"/>
            </a:xfrm>
          </p:grpSpPr>
          <p:sp>
            <p:nvSpPr>
              <p:cNvPr id="48" name="圆角矩形 27">
                <a:extLst>
                  <a:ext uri="{FF2B5EF4-FFF2-40B4-BE49-F238E27FC236}">
                    <a16:creationId xmlns:a16="http://schemas.microsoft.com/office/drawing/2014/main" id="{8C2DDF7A-005C-44DA-A720-C7DF9CB26ED2}"/>
                  </a:ext>
                </a:extLst>
              </p:cNvPr>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49" name="圆角矩形 28">
                <a:extLst>
                  <a:ext uri="{FF2B5EF4-FFF2-40B4-BE49-F238E27FC236}">
                    <a16:creationId xmlns:a16="http://schemas.microsoft.com/office/drawing/2014/main" id="{527831F2-E4C8-45E9-AAB5-2559B645A4B4}"/>
                  </a:ext>
                </a:extLst>
              </p:cNvPr>
              <p:cNvSpPr/>
              <p:nvPr/>
            </p:nvSpPr>
            <p:spPr>
              <a:xfrm>
                <a:off x="2883862" y="1159582"/>
                <a:ext cx="1063215" cy="901028"/>
              </a:xfrm>
              <a:prstGeom prst="roundRect">
                <a:avLst>
                  <a:gd name="adj" fmla="val 13889"/>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grpSp>
        <p:sp>
          <p:nvSpPr>
            <p:cNvPr id="47" name="文本框 25">
              <a:extLst>
                <a:ext uri="{FF2B5EF4-FFF2-40B4-BE49-F238E27FC236}">
                  <a16:creationId xmlns:a16="http://schemas.microsoft.com/office/drawing/2014/main" id="{7480EC81-9883-4B03-995D-A0742FC0DAC6}"/>
                </a:ext>
              </a:extLst>
            </p:cNvPr>
            <p:cNvSpPr txBox="1"/>
            <p:nvPr/>
          </p:nvSpPr>
          <p:spPr>
            <a:xfrm>
              <a:off x="3250771" y="3701112"/>
              <a:ext cx="1030515" cy="697627"/>
            </a:xfrm>
            <a:prstGeom prst="rect">
              <a:avLst/>
            </a:prstGeom>
            <a:noFill/>
          </p:spPr>
          <p:txBody>
            <a:bodyPr wrap="square" rtlCol="0">
              <a:spAutoFit/>
            </a:bodyPr>
            <a:lstStyle/>
            <a:p>
              <a:pPr algn="ctr"/>
              <a:r>
                <a:rPr lang="en-US" altLang="zh-CN" sz="2800">
                  <a:solidFill>
                    <a:schemeClr val="bg1"/>
                  </a:solidFill>
                  <a:latin typeface="Impact" panose="020B0806030902050204" pitchFamily="34" charset="0"/>
                </a:rPr>
                <a:t>01</a:t>
              </a:r>
              <a:endParaRPr lang="zh-CN" altLang="en-US" sz="2800">
                <a:solidFill>
                  <a:schemeClr val="bg1"/>
                </a:solidFill>
                <a:latin typeface="Impact" panose="020B0806030902050204" pitchFamily="34" charset="0"/>
              </a:endParaRPr>
            </a:p>
          </p:txBody>
        </p:sp>
      </p:grpSp>
      <p:grpSp>
        <p:nvGrpSpPr>
          <p:cNvPr id="50" name="组合 46">
            <a:extLst>
              <a:ext uri="{FF2B5EF4-FFF2-40B4-BE49-F238E27FC236}">
                <a16:creationId xmlns:a16="http://schemas.microsoft.com/office/drawing/2014/main" id="{E32F2D3B-DB44-479E-A104-FB9DDFC54BF6}"/>
              </a:ext>
            </a:extLst>
          </p:cNvPr>
          <p:cNvGrpSpPr/>
          <p:nvPr/>
        </p:nvGrpSpPr>
        <p:grpSpPr>
          <a:xfrm>
            <a:off x="3460994" y="1341500"/>
            <a:ext cx="6521206" cy="814565"/>
            <a:chOff x="4555084" y="3594980"/>
            <a:chExt cx="4697325" cy="1150703"/>
          </a:xfrm>
        </p:grpSpPr>
        <p:pic>
          <p:nvPicPr>
            <p:cNvPr id="51" name="图片 47">
              <a:extLst>
                <a:ext uri="{FF2B5EF4-FFF2-40B4-BE49-F238E27FC236}">
                  <a16:creationId xmlns:a16="http://schemas.microsoft.com/office/drawing/2014/main" id="{4212CE90-258E-467B-9BDD-44AF8087F485}"/>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a:off x="4926460" y="4544376"/>
              <a:ext cx="3646270" cy="201307"/>
            </a:xfrm>
            <a:prstGeom prst="rect">
              <a:avLst/>
            </a:prstGeom>
          </p:spPr>
        </p:pic>
        <p:grpSp>
          <p:nvGrpSpPr>
            <p:cNvPr id="52" name="组合 48">
              <a:extLst>
                <a:ext uri="{FF2B5EF4-FFF2-40B4-BE49-F238E27FC236}">
                  <a16:creationId xmlns:a16="http://schemas.microsoft.com/office/drawing/2014/main" id="{1C445931-20AA-4042-8F18-57CC386288E1}"/>
                </a:ext>
              </a:extLst>
            </p:cNvPr>
            <p:cNvGrpSpPr/>
            <p:nvPr/>
          </p:nvGrpSpPr>
          <p:grpSpPr>
            <a:xfrm>
              <a:off x="4555084" y="3594980"/>
              <a:ext cx="4697325" cy="974450"/>
              <a:chOff x="4555084" y="3594980"/>
              <a:chExt cx="4697325" cy="974450"/>
            </a:xfrm>
          </p:grpSpPr>
          <p:pic>
            <p:nvPicPr>
              <p:cNvPr id="53" name="图片 49">
                <a:extLst>
                  <a:ext uri="{FF2B5EF4-FFF2-40B4-BE49-F238E27FC236}">
                    <a16:creationId xmlns:a16="http://schemas.microsoft.com/office/drawing/2014/main" id="{4618BAEE-899D-438D-9CA6-60A4909F22FC}"/>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a:fillRect/>
              </a:stretch>
            </p:blipFill>
            <p:spPr>
              <a:xfrm rot="16200000">
                <a:off x="8600151" y="3917172"/>
                <a:ext cx="958122" cy="346394"/>
              </a:xfrm>
              <a:prstGeom prst="rect">
                <a:avLst/>
              </a:prstGeom>
            </p:spPr>
          </p:pic>
          <p:sp>
            <p:nvSpPr>
              <p:cNvPr id="54" name="圆角矩形 50">
                <a:extLst>
                  <a:ext uri="{FF2B5EF4-FFF2-40B4-BE49-F238E27FC236}">
                    <a16:creationId xmlns:a16="http://schemas.microsoft.com/office/drawing/2014/main" id="{C7BC60A4-B4E1-4328-85AC-135601DA954B}"/>
                  </a:ext>
                </a:extLst>
              </p:cNvPr>
              <p:cNvSpPr/>
              <p:nvPr/>
            </p:nvSpPr>
            <p:spPr>
              <a:xfrm>
                <a:off x="4555084" y="3594980"/>
                <a:ext cx="4389024" cy="958122"/>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Vòng</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Lặp</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dirty="0"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Trong</a:t>
                </a:r>
                <a:r>
                  <a:rPr lang="en-US" altLang="zh-CN"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Java</a:t>
                </a:r>
                <a:endParaRPr lang="zh-CN" altLang="en-US" sz="2800" b="1" dirty="0">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spTree>
    <p:extLst>
      <p:ext uri="{BB962C8B-B14F-4D97-AF65-F5344CB8AC3E}">
        <p14:creationId xmlns:p14="http://schemas.microsoft.com/office/powerpoint/2010/main" val="2345705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 fill="hold"/>
                                        <p:tgtEl>
                                          <p:spTgt spid="5"/>
                                        </p:tgtEl>
                                        <p:attrNameLst>
                                          <p:attrName>ppt_w</p:attrName>
                                        </p:attrNameLst>
                                      </p:cBhvr>
                                      <p:tavLst>
                                        <p:tav tm="0">
                                          <p:val>
                                            <p:fltVal val="0"/>
                                          </p:val>
                                        </p:tav>
                                        <p:tav tm="100000">
                                          <p:val>
                                            <p:strVal val="#ppt_w"/>
                                          </p:val>
                                        </p:tav>
                                      </p:tavLst>
                                    </p:anim>
                                    <p:anim calcmode="lin" valueType="num">
                                      <p:cBhvr>
                                        <p:cTn id="8" dur="100" fill="hold"/>
                                        <p:tgtEl>
                                          <p:spTgt spid="5"/>
                                        </p:tgtEl>
                                        <p:attrNameLst>
                                          <p:attrName>ppt_h</p:attrName>
                                        </p:attrNameLst>
                                      </p:cBhvr>
                                      <p:tavLst>
                                        <p:tav tm="0">
                                          <p:val>
                                            <p:fltVal val="0"/>
                                          </p:val>
                                        </p:tav>
                                        <p:tav tm="100000">
                                          <p:val>
                                            <p:strVal val="#ppt_h"/>
                                          </p:val>
                                        </p:tav>
                                      </p:tavLst>
                                    </p:anim>
                                    <p:animEffect transition="in" filter="fade">
                                      <p:cBhvr>
                                        <p:cTn id="9" dur="100"/>
                                        <p:tgtEl>
                                          <p:spTgt spid="5"/>
                                        </p:tgtEl>
                                      </p:cBhvr>
                                    </p:animEffect>
                                  </p:childTnLst>
                                </p:cTn>
                              </p:par>
                              <p:par>
                                <p:cTn id="10" presetID="6" presetClass="emph" presetSubtype="0" fill="hold" nodeType="withEffect">
                                  <p:stCondLst>
                                    <p:cond delay="100"/>
                                  </p:stCondLst>
                                  <p:childTnLst>
                                    <p:animScale>
                                      <p:cBhvr>
                                        <p:cTn id="11" dur="100" fill="hold"/>
                                        <p:tgtEl>
                                          <p:spTgt spid="5"/>
                                        </p:tgtEl>
                                      </p:cBhvr>
                                      <p:by x="110000" y="110000"/>
                                    </p:animScale>
                                  </p:childTnLst>
                                </p:cTn>
                              </p:par>
                              <p:par>
                                <p:cTn id="12" presetID="6" presetClass="emph" presetSubtype="0" fill="hold" nodeType="withEffect">
                                  <p:stCondLst>
                                    <p:cond delay="200"/>
                                  </p:stCondLst>
                                  <p:childTnLst>
                                    <p:animScale>
                                      <p:cBhvr>
                                        <p:cTn id="13" dur="200" fill="hold"/>
                                        <p:tgtEl>
                                          <p:spTgt spid="5"/>
                                        </p:tgtEl>
                                      </p:cBhvr>
                                      <p:by x="90000" y="90000"/>
                                    </p:animScale>
                                  </p:childTnLst>
                                </p:cTn>
                              </p:par>
                              <p:par>
                                <p:cTn id="14" presetID="6" presetClass="emph" presetSubtype="0" fill="hold" nodeType="withEffect">
                                  <p:stCondLst>
                                    <p:cond delay="400"/>
                                  </p:stCondLst>
                                  <p:childTnLst>
                                    <p:animScale>
                                      <p:cBhvr>
                                        <p:cTn id="15" dur="100" fill="hold"/>
                                        <p:tgtEl>
                                          <p:spTgt spid="5"/>
                                        </p:tgtEl>
                                      </p:cBhvr>
                                      <p:by x="105000" y="105000"/>
                                    </p:animScale>
                                  </p:childTnLst>
                                </p:cTn>
                              </p:par>
                              <p:par>
                                <p:cTn id="16" presetID="6" presetClass="emph" presetSubtype="0" fill="hold" nodeType="withEffect">
                                  <p:stCondLst>
                                    <p:cond delay="500"/>
                                  </p:stCondLst>
                                  <p:childTnLst>
                                    <p:animScale>
                                      <p:cBhvr>
                                        <p:cTn id="17" dur="200" fill="hold"/>
                                        <p:tgtEl>
                                          <p:spTgt spid="5"/>
                                        </p:tgtEl>
                                      </p:cBhvr>
                                      <p:by x="95000" y="95000"/>
                                    </p:animScale>
                                  </p:childTnLst>
                                </p:cTn>
                              </p:par>
                            </p:childTnLst>
                          </p:cTn>
                        </p:par>
                        <p:par>
                          <p:cTn id="18" fill="hold">
                            <p:stCondLst>
                              <p:cond delay="700"/>
                            </p:stCondLst>
                            <p:childTnLst>
                              <p:par>
                                <p:cTn id="19" presetID="16" presetClass="entr" presetSubtype="42" fill="hold" nodeType="after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barn(outHorizontal)">
                                      <p:cBhvr>
                                        <p:cTn id="21" dur="500"/>
                                        <p:tgtEl>
                                          <p:spTgt spid="33"/>
                                        </p:tgtEl>
                                      </p:cBhvr>
                                    </p:animEffect>
                                  </p:childTnLst>
                                </p:cTn>
                              </p:par>
                            </p:childTnLst>
                          </p:cTn>
                        </p:par>
                        <p:par>
                          <p:cTn id="22" fill="hold">
                            <p:stCondLst>
                              <p:cond delay="1200"/>
                            </p:stCondLst>
                            <p:childTnLst>
                              <p:par>
                                <p:cTn id="23" presetID="12" presetClass="entr" presetSubtype="2"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p:tgtEl>
                                          <p:spTgt spid="11"/>
                                        </p:tgtEl>
                                        <p:attrNameLst>
                                          <p:attrName>ppt_x</p:attrName>
                                        </p:attrNameLst>
                                      </p:cBhvr>
                                      <p:tavLst>
                                        <p:tav tm="0">
                                          <p:val>
                                            <p:strVal val="#ppt_x+#ppt_w*1.125000"/>
                                          </p:val>
                                        </p:tav>
                                        <p:tav tm="100000">
                                          <p:val>
                                            <p:strVal val="#ppt_x"/>
                                          </p:val>
                                        </p:tav>
                                      </p:tavLst>
                                    </p:anim>
                                    <p:animEffect transition="in" filter="wipe(left)">
                                      <p:cBhvr>
                                        <p:cTn id="26" dur="500"/>
                                        <p:tgtEl>
                                          <p:spTgt spid="11"/>
                                        </p:tgtEl>
                                      </p:cBhvr>
                                    </p:animEffect>
                                  </p:childTnLst>
                                </p:cTn>
                              </p:par>
                              <p:par>
                                <p:cTn id="27" presetID="12" presetClass="entr" presetSubtype="8"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additive="base">
                                        <p:cTn id="29" dur="500"/>
                                        <p:tgtEl>
                                          <p:spTgt spid="26"/>
                                        </p:tgtEl>
                                        <p:attrNameLst>
                                          <p:attrName>ppt_x</p:attrName>
                                        </p:attrNameLst>
                                      </p:cBhvr>
                                      <p:tavLst>
                                        <p:tav tm="0">
                                          <p:val>
                                            <p:strVal val="#ppt_x-#ppt_w*1.125000"/>
                                          </p:val>
                                        </p:tav>
                                        <p:tav tm="100000">
                                          <p:val>
                                            <p:strVal val="#ppt_x"/>
                                          </p:val>
                                        </p:tav>
                                      </p:tavLst>
                                    </p:anim>
                                    <p:animEffect transition="in" filter="wipe(right)">
                                      <p:cBhvr>
                                        <p:cTn id="30" dur="500"/>
                                        <p:tgtEl>
                                          <p:spTgt spid="26"/>
                                        </p:tgtEl>
                                      </p:cBhvr>
                                    </p:animEffect>
                                  </p:childTnLst>
                                </p:cTn>
                              </p:par>
                            </p:childTnLst>
                          </p:cTn>
                        </p:par>
                        <p:par>
                          <p:cTn id="31" fill="hold">
                            <p:stCondLst>
                              <p:cond delay="1700"/>
                            </p:stCondLst>
                            <p:childTnLst>
                              <p:par>
                                <p:cTn id="32" presetID="12" presetClass="entr" presetSubtype="2"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500"/>
                                        <p:tgtEl>
                                          <p:spTgt spid="16"/>
                                        </p:tgtEl>
                                        <p:attrNameLst>
                                          <p:attrName>ppt_x</p:attrName>
                                        </p:attrNameLst>
                                      </p:cBhvr>
                                      <p:tavLst>
                                        <p:tav tm="0">
                                          <p:val>
                                            <p:strVal val="#ppt_x+#ppt_w*1.125000"/>
                                          </p:val>
                                        </p:tav>
                                        <p:tav tm="100000">
                                          <p:val>
                                            <p:strVal val="#ppt_x"/>
                                          </p:val>
                                        </p:tav>
                                      </p:tavLst>
                                    </p:anim>
                                    <p:animEffect transition="in" filter="wipe(left)">
                                      <p:cBhvr>
                                        <p:cTn id="35" dur="500"/>
                                        <p:tgtEl>
                                          <p:spTgt spid="16"/>
                                        </p:tgtEl>
                                      </p:cBhvr>
                                    </p:animEffect>
                                  </p:childTnLst>
                                </p:cTn>
                              </p:par>
                            </p:childTnLst>
                          </p:cTn>
                        </p:par>
                        <p:par>
                          <p:cTn id="36" fill="hold">
                            <p:stCondLst>
                              <p:cond delay="2200"/>
                            </p:stCondLst>
                            <p:childTnLst>
                              <p:par>
                                <p:cTn id="37" presetID="12" presetClass="entr" presetSubtype="2" fill="hold" nodeType="after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p:tgtEl>
                                          <p:spTgt spid="21"/>
                                        </p:tgtEl>
                                        <p:attrNameLst>
                                          <p:attrName>ppt_x</p:attrName>
                                        </p:attrNameLst>
                                      </p:cBhvr>
                                      <p:tavLst>
                                        <p:tav tm="0">
                                          <p:val>
                                            <p:strVal val="#ppt_x+#ppt_w*1.125000"/>
                                          </p:val>
                                        </p:tav>
                                        <p:tav tm="100000">
                                          <p:val>
                                            <p:strVal val="#ppt_x"/>
                                          </p:val>
                                        </p:tav>
                                      </p:tavLst>
                                    </p:anim>
                                    <p:animEffect transition="in" filter="wipe(left)">
                                      <p:cBhvr>
                                        <p:cTn id="40" dur="500"/>
                                        <p:tgtEl>
                                          <p:spTgt spid="21"/>
                                        </p:tgtEl>
                                      </p:cBhvr>
                                    </p:animEffect>
                                  </p:childTnLst>
                                </p:cTn>
                              </p:par>
                              <p:par>
                                <p:cTn id="41" presetID="12" presetClass="entr" presetSubtype="8"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anim calcmode="lin" valueType="num">
                                      <p:cBhvr additive="base">
                                        <p:cTn id="43" dur="500"/>
                                        <p:tgtEl>
                                          <p:spTgt spid="30"/>
                                        </p:tgtEl>
                                        <p:attrNameLst>
                                          <p:attrName>ppt_x</p:attrName>
                                        </p:attrNameLst>
                                      </p:cBhvr>
                                      <p:tavLst>
                                        <p:tav tm="0">
                                          <p:val>
                                            <p:strVal val="#ppt_x-#ppt_w*1.125000"/>
                                          </p:val>
                                        </p:tav>
                                        <p:tav tm="100000">
                                          <p:val>
                                            <p:strVal val="#ppt_x"/>
                                          </p:val>
                                        </p:tav>
                                      </p:tavLst>
                                    </p:anim>
                                    <p:animEffect transition="in" filter="wipe(right)">
                                      <p:cBhvr>
                                        <p:cTn id="44" dur="500"/>
                                        <p:tgtEl>
                                          <p:spTgt spid="30"/>
                                        </p:tgtEl>
                                      </p:cBhvr>
                                    </p:animEffect>
                                  </p:childTnLst>
                                </p:cTn>
                              </p:par>
                            </p:childTnLst>
                          </p:cTn>
                        </p:par>
                        <p:par>
                          <p:cTn id="45" fill="hold">
                            <p:stCondLst>
                              <p:cond delay="2700"/>
                            </p:stCondLst>
                            <p:childTnLst>
                              <p:par>
                                <p:cTn id="46" presetID="12" presetClass="entr" presetSubtype="2" fill="hold" nodeType="afterEffect">
                                  <p:stCondLst>
                                    <p:cond delay="0"/>
                                  </p:stCondLst>
                                  <p:childTnLst>
                                    <p:set>
                                      <p:cBhvr>
                                        <p:cTn id="47" dur="1" fill="hold">
                                          <p:stCondLst>
                                            <p:cond delay="0"/>
                                          </p:stCondLst>
                                        </p:cTn>
                                        <p:tgtEl>
                                          <p:spTgt spid="45"/>
                                        </p:tgtEl>
                                        <p:attrNameLst>
                                          <p:attrName>style.visibility</p:attrName>
                                        </p:attrNameLst>
                                      </p:cBhvr>
                                      <p:to>
                                        <p:strVal val="visible"/>
                                      </p:to>
                                    </p:set>
                                    <p:anim calcmode="lin" valueType="num">
                                      <p:cBhvr additive="base">
                                        <p:cTn id="48" dur="500"/>
                                        <p:tgtEl>
                                          <p:spTgt spid="45"/>
                                        </p:tgtEl>
                                        <p:attrNameLst>
                                          <p:attrName>ppt_x</p:attrName>
                                        </p:attrNameLst>
                                      </p:cBhvr>
                                      <p:tavLst>
                                        <p:tav tm="0">
                                          <p:val>
                                            <p:strVal val="#ppt_x+#ppt_w*1.125000"/>
                                          </p:val>
                                        </p:tav>
                                        <p:tav tm="100000">
                                          <p:val>
                                            <p:strVal val="#ppt_x"/>
                                          </p:val>
                                        </p:tav>
                                      </p:tavLst>
                                    </p:anim>
                                    <p:animEffect transition="in" filter="wipe(left)">
                                      <p:cBhvr>
                                        <p:cTn id="49" dur="500"/>
                                        <p:tgtEl>
                                          <p:spTgt spid="45"/>
                                        </p:tgtEl>
                                      </p:cBhvr>
                                    </p:animEffect>
                                  </p:childTnLst>
                                </p:cTn>
                              </p:par>
                              <p:par>
                                <p:cTn id="50" presetID="12" presetClass="entr" presetSubtype="8" fill="hold" nodeType="withEffect">
                                  <p:stCondLst>
                                    <p:cond delay="0"/>
                                  </p:stCondLst>
                                  <p:childTnLst>
                                    <p:set>
                                      <p:cBhvr>
                                        <p:cTn id="51" dur="1" fill="hold">
                                          <p:stCondLst>
                                            <p:cond delay="0"/>
                                          </p:stCondLst>
                                        </p:cTn>
                                        <p:tgtEl>
                                          <p:spTgt spid="50"/>
                                        </p:tgtEl>
                                        <p:attrNameLst>
                                          <p:attrName>style.visibility</p:attrName>
                                        </p:attrNameLst>
                                      </p:cBhvr>
                                      <p:to>
                                        <p:strVal val="visible"/>
                                      </p:to>
                                    </p:set>
                                    <p:anim calcmode="lin" valueType="num">
                                      <p:cBhvr additive="base">
                                        <p:cTn id="52" dur="500"/>
                                        <p:tgtEl>
                                          <p:spTgt spid="50"/>
                                        </p:tgtEl>
                                        <p:attrNameLst>
                                          <p:attrName>ppt_x</p:attrName>
                                        </p:attrNameLst>
                                      </p:cBhvr>
                                      <p:tavLst>
                                        <p:tav tm="0">
                                          <p:val>
                                            <p:strVal val="#ppt_x-#ppt_w*1.125000"/>
                                          </p:val>
                                        </p:tav>
                                        <p:tav tm="100000">
                                          <p:val>
                                            <p:strVal val="#ppt_x"/>
                                          </p:val>
                                        </p:tav>
                                      </p:tavLst>
                                    </p:anim>
                                    <p:animEffect transition="in" filter="wipe(right)">
                                      <p:cBhvr>
                                        <p:cTn id="53"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a:extLst>
              <a:ext uri="{FF2B5EF4-FFF2-40B4-BE49-F238E27FC236}">
                <a16:creationId xmlns:a16="http://schemas.microsoft.com/office/drawing/2014/main" id="{0175E24F-5F12-4A31-977C-92B14D6ED094}"/>
              </a:ext>
            </a:extLst>
          </p:cNvPr>
          <p:cNvGrpSpPr/>
          <p:nvPr/>
        </p:nvGrpSpPr>
        <p:grpSpPr>
          <a:xfrm>
            <a:off x="1549928" y="1163488"/>
            <a:ext cx="8889472" cy="701040"/>
            <a:chOff x="3129129" y="1121776"/>
            <a:chExt cx="5933741" cy="1171624"/>
          </a:xfrm>
        </p:grpSpPr>
        <p:sp>
          <p:nvSpPr>
            <p:cNvPr id="7" name="圆角矩形 2">
              <a:extLst>
                <a:ext uri="{FF2B5EF4-FFF2-40B4-BE49-F238E27FC236}">
                  <a16:creationId xmlns:a16="http://schemas.microsoft.com/office/drawing/2014/main" id="{8A13CB64-3818-4074-A703-C94F0F6A0E13}"/>
                </a:ext>
              </a:extLst>
            </p:cNvPr>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a:extLst>
                <a:ext uri="{FF2B5EF4-FFF2-40B4-BE49-F238E27FC236}">
                  <a16:creationId xmlns:a16="http://schemas.microsoft.com/office/drawing/2014/main" id="{103904A3-E641-4FA8-A2E5-9DB429CADAC8}"/>
                </a:ext>
              </a:extLst>
            </p:cNvPr>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a:extLst>
              <a:ext uri="{FF2B5EF4-FFF2-40B4-BE49-F238E27FC236}">
                <a16:creationId xmlns:a16="http://schemas.microsoft.com/office/drawing/2014/main" id="{2FBE4E7E-9361-4FAE-9EDA-DEB6ACC195E6}"/>
              </a:ext>
            </a:extLst>
          </p:cNvPr>
          <p:cNvSpPr txBox="1"/>
          <p:nvPr/>
        </p:nvSpPr>
        <p:spPr>
          <a:xfrm>
            <a:off x="2922493" y="1275782"/>
            <a:ext cx="5522771" cy="461665"/>
          </a:xfrm>
          <a:prstGeom prst="rect">
            <a:avLst/>
          </a:prstGeom>
          <a:noFill/>
        </p:spPr>
        <p:txBody>
          <a:bodyPr wrap="square" rtlCol="0">
            <a:spAutoFit/>
          </a:bodyPr>
          <a:lstStyle/>
          <a:p>
            <a:pPr algn="ctr"/>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Vòng Lặp Trong Java</a:t>
            </a:r>
            <a:endParaRPr lang="zh-CN" altLang="en-US" sz="24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a:extLst>
              <a:ext uri="{FF2B5EF4-FFF2-40B4-BE49-F238E27FC236}">
                <a16:creationId xmlns:a16="http://schemas.microsoft.com/office/drawing/2014/main" id="{C241E27F-2304-4863-9511-10B2B1CC4750}"/>
              </a:ext>
            </a:extLst>
          </p:cNvPr>
          <p:cNvGrpSpPr/>
          <p:nvPr/>
        </p:nvGrpSpPr>
        <p:grpSpPr>
          <a:xfrm>
            <a:off x="1956523" y="1133394"/>
            <a:ext cx="860201" cy="789889"/>
            <a:chOff x="2912215" y="455848"/>
            <a:chExt cx="1066422" cy="1974366"/>
          </a:xfrm>
        </p:grpSpPr>
        <p:grpSp>
          <p:nvGrpSpPr>
            <p:cNvPr id="11" name="组合 5">
              <a:extLst>
                <a:ext uri="{FF2B5EF4-FFF2-40B4-BE49-F238E27FC236}">
                  <a16:creationId xmlns:a16="http://schemas.microsoft.com/office/drawing/2014/main" id="{1C3A665A-C7C6-4939-BF47-BD12F60A77FB}"/>
                </a:ext>
              </a:extLst>
            </p:cNvPr>
            <p:cNvGrpSpPr/>
            <p:nvPr/>
          </p:nvGrpSpPr>
          <p:grpSpPr>
            <a:xfrm>
              <a:off x="2912215" y="455848"/>
              <a:ext cx="1066422" cy="1974366"/>
              <a:chOff x="2996200" y="693603"/>
              <a:chExt cx="1014663" cy="1878543"/>
            </a:xfrm>
          </p:grpSpPr>
          <p:sp>
            <p:nvSpPr>
              <p:cNvPr id="13" name="椭圆 13">
                <a:extLst>
                  <a:ext uri="{FF2B5EF4-FFF2-40B4-BE49-F238E27FC236}">
                    <a16:creationId xmlns:a16="http://schemas.microsoft.com/office/drawing/2014/main" id="{A406167F-782A-421E-A6D9-07609F4DAD75}"/>
                  </a:ext>
                </a:extLst>
              </p:cNvPr>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a:extLst>
                  <a:ext uri="{FF2B5EF4-FFF2-40B4-BE49-F238E27FC236}">
                    <a16:creationId xmlns:a16="http://schemas.microsoft.com/office/drawing/2014/main" id="{8AC6A69C-98F5-43A1-AFF2-99CFB27FD06B}"/>
                  </a:ext>
                </a:extLst>
              </p:cNvPr>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a:extLst>
                <a:ext uri="{FF2B5EF4-FFF2-40B4-BE49-F238E27FC236}">
                  <a16:creationId xmlns:a16="http://schemas.microsoft.com/office/drawing/2014/main" id="{9772CA32-DA10-410B-BD1B-7442BD427930}"/>
                </a:ext>
              </a:extLst>
            </p:cNvPr>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01</a:t>
              </a:r>
              <a:endParaRPr lang="zh-CN" altLang="en-US" sz="2400">
                <a:solidFill>
                  <a:srgbClr val="E87071"/>
                </a:solidFill>
                <a:latin typeface="Impact" panose="020B0806030902050204" pitchFamily="34" charset="0"/>
              </a:endParaRPr>
            </a:p>
          </p:txBody>
        </p:sp>
      </p:grpSp>
      <p:sp>
        <p:nvSpPr>
          <p:cNvPr id="15" name="Arrow: Pentagon 1">
            <a:extLst>
              <a:ext uri="{FF2B5EF4-FFF2-40B4-BE49-F238E27FC236}">
                <a16:creationId xmlns:a16="http://schemas.microsoft.com/office/drawing/2014/main" id="{C403E4B5-22E2-4106-BBF6-5ACBD5E30518}"/>
              </a:ext>
            </a:extLst>
          </p:cNvPr>
          <p:cNvSpPr/>
          <p:nvPr/>
        </p:nvSpPr>
        <p:spPr>
          <a:xfrm>
            <a:off x="1789930" y="2044836"/>
            <a:ext cx="2890689" cy="561861"/>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1.Vòng lặp for</a:t>
            </a:r>
          </a:p>
        </p:txBody>
      </p:sp>
      <p:sp>
        <p:nvSpPr>
          <p:cNvPr id="16" name="Arrow: Pentagon 24">
            <a:extLst>
              <a:ext uri="{FF2B5EF4-FFF2-40B4-BE49-F238E27FC236}">
                <a16:creationId xmlns:a16="http://schemas.microsoft.com/office/drawing/2014/main" id="{2ACA5747-8446-4094-B4BF-5320576B30F0}"/>
              </a:ext>
            </a:extLst>
          </p:cNvPr>
          <p:cNvSpPr/>
          <p:nvPr/>
        </p:nvSpPr>
        <p:spPr>
          <a:xfrm>
            <a:off x="2386622" y="2784432"/>
            <a:ext cx="5461978" cy="561861"/>
          </a:xfrm>
          <a:prstGeom prst="homePlat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rgbClr val="C00000"/>
                </a:solidFill>
              </a:rPr>
              <a:t>- Duyệt theo chỉ số(index)</a:t>
            </a:r>
          </a:p>
        </p:txBody>
      </p:sp>
      <p:sp>
        <p:nvSpPr>
          <p:cNvPr id="17" name="Arrow: Pentagon 30">
            <a:extLst>
              <a:ext uri="{FF2B5EF4-FFF2-40B4-BE49-F238E27FC236}">
                <a16:creationId xmlns:a16="http://schemas.microsoft.com/office/drawing/2014/main" id="{160C1F48-A45A-4257-87FA-51577EE17607}"/>
              </a:ext>
            </a:extLst>
          </p:cNvPr>
          <p:cNvSpPr/>
          <p:nvPr/>
        </p:nvSpPr>
        <p:spPr>
          <a:xfrm>
            <a:off x="3020759" y="3529174"/>
            <a:ext cx="5056441" cy="561861"/>
          </a:xfrm>
          <a:prstGeom prst="homePlat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rgbClr val="C00000"/>
                </a:solidFill>
              </a:rPr>
              <a:t>- Biết tr</a:t>
            </a:r>
            <a:r>
              <a:rPr lang="vi-VN" sz="2800">
                <a:solidFill>
                  <a:srgbClr val="C00000"/>
                </a:solidFill>
              </a:rPr>
              <a:t>ư</a:t>
            </a:r>
            <a:r>
              <a:rPr lang="en-US" sz="2800">
                <a:solidFill>
                  <a:srgbClr val="C00000"/>
                </a:solidFill>
              </a:rPr>
              <a:t>ớc số lần lặp</a:t>
            </a:r>
          </a:p>
        </p:txBody>
      </p:sp>
      <p:sp>
        <p:nvSpPr>
          <p:cNvPr id="18" name="Callout: Down Arrow 2">
            <a:extLst>
              <a:ext uri="{FF2B5EF4-FFF2-40B4-BE49-F238E27FC236}">
                <a16:creationId xmlns:a16="http://schemas.microsoft.com/office/drawing/2014/main" id="{254448C3-805D-4C8E-8DE1-C5F274B3FFA5}"/>
              </a:ext>
            </a:extLst>
          </p:cNvPr>
          <p:cNvSpPr/>
          <p:nvPr/>
        </p:nvSpPr>
        <p:spPr>
          <a:xfrm>
            <a:off x="4888107" y="4266197"/>
            <a:ext cx="2096870" cy="701040"/>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Cú pháp</a:t>
            </a:r>
          </a:p>
        </p:txBody>
      </p:sp>
      <p:sp>
        <p:nvSpPr>
          <p:cNvPr id="19" name="Rectangle 18">
            <a:extLst>
              <a:ext uri="{FF2B5EF4-FFF2-40B4-BE49-F238E27FC236}">
                <a16:creationId xmlns:a16="http://schemas.microsoft.com/office/drawing/2014/main" id="{CE838C4E-A180-41D8-9363-41C88D399F74}"/>
              </a:ext>
            </a:extLst>
          </p:cNvPr>
          <p:cNvSpPr/>
          <p:nvPr/>
        </p:nvSpPr>
        <p:spPr>
          <a:xfrm>
            <a:off x="1295400" y="4996994"/>
            <a:ext cx="10667999" cy="125140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C00000"/>
                </a:solidFill>
              </a:rPr>
              <a:t>for</a:t>
            </a:r>
            <a:r>
              <a:rPr lang="en-US" sz="2800" dirty="0">
                <a:solidFill>
                  <a:schemeClr val="tx1">
                    <a:lumMod val="95000"/>
                    <a:lumOff val="5000"/>
                  </a:schemeClr>
                </a:solidFill>
              </a:rPr>
              <a:t>(</a:t>
            </a:r>
            <a:r>
              <a:rPr lang="en-US" sz="2800" dirty="0" err="1">
                <a:solidFill>
                  <a:schemeClr val="tx1">
                    <a:lumMod val="95000"/>
                    <a:lumOff val="5000"/>
                  </a:schemeClr>
                </a:solidFill>
              </a:rPr>
              <a:t>chỉ</a:t>
            </a:r>
            <a:r>
              <a:rPr lang="en-US" sz="2800" dirty="0">
                <a:solidFill>
                  <a:schemeClr val="tx1">
                    <a:lumMod val="95000"/>
                    <a:lumOff val="5000"/>
                  </a:schemeClr>
                </a:solidFill>
              </a:rPr>
              <a:t> </a:t>
            </a:r>
            <a:r>
              <a:rPr lang="en-US" sz="2800" dirty="0" err="1">
                <a:solidFill>
                  <a:schemeClr val="tx1">
                    <a:lumMod val="95000"/>
                    <a:lumOff val="5000"/>
                  </a:schemeClr>
                </a:solidFill>
              </a:rPr>
              <a:t>số</a:t>
            </a:r>
            <a:r>
              <a:rPr lang="en-US" sz="2800" dirty="0">
                <a:solidFill>
                  <a:schemeClr val="tx1">
                    <a:lumMod val="95000"/>
                    <a:lumOff val="5000"/>
                  </a:schemeClr>
                </a:solidFill>
              </a:rPr>
              <a:t> </a:t>
            </a:r>
            <a:r>
              <a:rPr lang="en-US" sz="2800" dirty="0" err="1">
                <a:solidFill>
                  <a:schemeClr val="tx1">
                    <a:lumMod val="95000"/>
                    <a:lumOff val="5000"/>
                  </a:schemeClr>
                </a:solidFill>
              </a:rPr>
              <a:t>bắt</a:t>
            </a:r>
            <a:r>
              <a:rPr lang="en-US" sz="2800" dirty="0">
                <a:solidFill>
                  <a:schemeClr val="tx1">
                    <a:lumMod val="95000"/>
                    <a:lumOff val="5000"/>
                  </a:schemeClr>
                </a:solidFill>
              </a:rPr>
              <a:t> </a:t>
            </a:r>
            <a:r>
              <a:rPr lang="en-US" sz="2800" dirty="0" err="1">
                <a:solidFill>
                  <a:schemeClr val="tx1">
                    <a:lumMod val="95000"/>
                    <a:lumOff val="5000"/>
                  </a:schemeClr>
                </a:solidFill>
              </a:rPr>
              <a:t>đầu</a:t>
            </a:r>
            <a:r>
              <a:rPr lang="en-US" sz="2800" dirty="0">
                <a:solidFill>
                  <a:schemeClr val="tx1">
                    <a:lumMod val="95000"/>
                    <a:lumOff val="5000"/>
                  </a:schemeClr>
                </a:solidFill>
              </a:rPr>
              <a:t> </a:t>
            </a:r>
            <a:r>
              <a:rPr lang="en-US" sz="2800" dirty="0" err="1">
                <a:solidFill>
                  <a:schemeClr val="tx1">
                    <a:lumMod val="95000"/>
                    <a:lumOff val="5000"/>
                  </a:schemeClr>
                </a:solidFill>
              </a:rPr>
              <a:t>lặp</a:t>
            </a:r>
            <a:r>
              <a:rPr lang="en-US" sz="2800" dirty="0">
                <a:solidFill>
                  <a:srgbClr val="C00000"/>
                </a:solidFill>
              </a:rPr>
              <a:t>;</a:t>
            </a:r>
            <a:r>
              <a:rPr lang="en-US" sz="2800" dirty="0">
                <a:solidFill>
                  <a:schemeClr val="tx1">
                    <a:lumMod val="95000"/>
                    <a:lumOff val="5000"/>
                  </a:schemeClr>
                </a:solidFill>
              </a:rPr>
              <a:t> </a:t>
            </a:r>
            <a:r>
              <a:rPr lang="en-US" sz="2800" dirty="0" err="1">
                <a:solidFill>
                  <a:schemeClr val="tx1">
                    <a:lumMod val="95000"/>
                    <a:lumOff val="5000"/>
                  </a:schemeClr>
                </a:solidFill>
              </a:rPr>
              <a:t>điều</a:t>
            </a:r>
            <a:r>
              <a:rPr lang="en-US" sz="2800" dirty="0">
                <a:solidFill>
                  <a:schemeClr val="tx1">
                    <a:lumMod val="95000"/>
                    <a:lumOff val="5000"/>
                  </a:schemeClr>
                </a:solidFill>
              </a:rPr>
              <a:t> </a:t>
            </a:r>
            <a:r>
              <a:rPr lang="en-US" sz="2800" dirty="0" err="1">
                <a:solidFill>
                  <a:schemeClr val="tx1">
                    <a:lumMod val="95000"/>
                    <a:lumOff val="5000"/>
                  </a:schemeClr>
                </a:solidFill>
              </a:rPr>
              <a:t>kiện</a:t>
            </a:r>
            <a:r>
              <a:rPr lang="en-US" sz="2800" dirty="0">
                <a:solidFill>
                  <a:schemeClr val="tx1">
                    <a:lumMod val="95000"/>
                    <a:lumOff val="5000"/>
                  </a:schemeClr>
                </a:solidFill>
              </a:rPr>
              <a:t> </a:t>
            </a:r>
            <a:r>
              <a:rPr lang="en-US" sz="2800" dirty="0" err="1">
                <a:solidFill>
                  <a:schemeClr val="tx1">
                    <a:lumMod val="95000"/>
                    <a:lumOff val="5000"/>
                  </a:schemeClr>
                </a:solidFill>
              </a:rPr>
              <a:t>lặp</a:t>
            </a:r>
            <a:r>
              <a:rPr lang="en-US" sz="2800" dirty="0">
                <a:solidFill>
                  <a:srgbClr val="C00000"/>
                </a:solidFill>
              </a:rPr>
              <a:t>;</a:t>
            </a:r>
            <a:r>
              <a:rPr lang="en-US" sz="2800" dirty="0">
                <a:solidFill>
                  <a:schemeClr val="tx1">
                    <a:lumMod val="95000"/>
                    <a:lumOff val="5000"/>
                  </a:schemeClr>
                </a:solidFill>
              </a:rPr>
              <a:t> </a:t>
            </a:r>
            <a:r>
              <a:rPr lang="en-US" sz="2800" dirty="0" err="1">
                <a:solidFill>
                  <a:schemeClr val="tx1">
                    <a:lumMod val="95000"/>
                    <a:lumOff val="5000"/>
                  </a:schemeClr>
                </a:solidFill>
              </a:rPr>
              <a:t>tăng</a:t>
            </a:r>
            <a:r>
              <a:rPr lang="en-US" sz="2800" dirty="0">
                <a:solidFill>
                  <a:schemeClr val="tx1">
                    <a:lumMod val="95000"/>
                    <a:lumOff val="5000"/>
                  </a:schemeClr>
                </a:solidFill>
              </a:rPr>
              <a:t>/</a:t>
            </a:r>
            <a:r>
              <a:rPr lang="en-US" sz="2800" dirty="0" err="1">
                <a:solidFill>
                  <a:schemeClr val="tx1">
                    <a:lumMod val="95000"/>
                    <a:lumOff val="5000"/>
                  </a:schemeClr>
                </a:solidFill>
              </a:rPr>
              <a:t>giảm</a:t>
            </a:r>
            <a:r>
              <a:rPr lang="en-US" sz="2800" dirty="0">
                <a:solidFill>
                  <a:schemeClr val="tx1">
                    <a:lumMod val="95000"/>
                    <a:lumOff val="5000"/>
                  </a:schemeClr>
                </a:solidFill>
              </a:rPr>
              <a:t> </a:t>
            </a:r>
            <a:r>
              <a:rPr lang="en-US" sz="2800" dirty="0" err="1">
                <a:solidFill>
                  <a:schemeClr val="tx1">
                    <a:lumMod val="95000"/>
                    <a:lumOff val="5000"/>
                  </a:schemeClr>
                </a:solidFill>
              </a:rPr>
              <a:t>chỉ</a:t>
            </a:r>
            <a:r>
              <a:rPr lang="en-US" sz="2800" dirty="0">
                <a:solidFill>
                  <a:schemeClr val="tx1">
                    <a:lumMod val="95000"/>
                    <a:lumOff val="5000"/>
                  </a:schemeClr>
                </a:solidFill>
              </a:rPr>
              <a:t> </a:t>
            </a:r>
            <a:r>
              <a:rPr lang="en-US" sz="2800" dirty="0" err="1">
                <a:solidFill>
                  <a:schemeClr val="tx1">
                    <a:lumMod val="95000"/>
                    <a:lumOff val="5000"/>
                  </a:schemeClr>
                </a:solidFill>
              </a:rPr>
              <a:t>số</a:t>
            </a:r>
            <a:r>
              <a:rPr lang="en-US" sz="2800" dirty="0">
                <a:solidFill>
                  <a:schemeClr val="tx1">
                    <a:lumMod val="95000"/>
                    <a:lumOff val="5000"/>
                  </a:schemeClr>
                </a:solidFill>
              </a:rPr>
              <a:t> </a:t>
            </a:r>
            <a:r>
              <a:rPr lang="en-US" sz="2800" dirty="0" err="1">
                <a:solidFill>
                  <a:schemeClr val="tx1">
                    <a:lumMod val="95000"/>
                    <a:lumOff val="5000"/>
                  </a:schemeClr>
                </a:solidFill>
              </a:rPr>
              <a:t>lặp</a:t>
            </a:r>
            <a:r>
              <a:rPr lang="en-US" sz="2800" dirty="0">
                <a:solidFill>
                  <a:schemeClr val="tx1">
                    <a:lumMod val="95000"/>
                    <a:lumOff val="5000"/>
                  </a:schemeClr>
                </a:solidFill>
              </a:rPr>
              <a:t>) {</a:t>
            </a:r>
            <a:br>
              <a:rPr lang="en-US" sz="2800" dirty="0">
                <a:solidFill>
                  <a:schemeClr val="tx1">
                    <a:lumMod val="95000"/>
                    <a:lumOff val="5000"/>
                  </a:schemeClr>
                </a:solidFill>
              </a:rPr>
            </a:br>
            <a:r>
              <a:rPr lang="en-US" sz="2800" dirty="0">
                <a:solidFill>
                  <a:schemeClr val="tx1">
                    <a:lumMod val="95000"/>
                    <a:lumOff val="5000"/>
                  </a:schemeClr>
                </a:solidFill>
              </a:rPr>
              <a:t>	//</a:t>
            </a:r>
            <a:r>
              <a:rPr lang="en-US" sz="2800" dirty="0" err="1">
                <a:solidFill>
                  <a:schemeClr val="tx1">
                    <a:lumMod val="95000"/>
                    <a:lumOff val="5000"/>
                  </a:schemeClr>
                </a:solidFill>
              </a:rPr>
              <a:t>Khối</a:t>
            </a:r>
            <a:r>
              <a:rPr lang="en-US" sz="2800" dirty="0">
                <a:solidFill>
                  <a:schemeClr val="tx1">
                    <a:lumMod val="95000"/>
                    <a:lumOff val="5000"/>
                  </a:schemeClr>
                </a:solidFill>
              </a:rPr>
              <a:t> </a:t>
            </a:r>
            <a:r>
              <a:rPr lang="en-US" sz="2800" dirty="0" err="1">
                <a:solidFill>
                  <a:schemeClr val="tx1">
                    <a:lumMod val="95000"/>
                    <a:lumOff val="5000"/>
                  </a:schemeClr>
                </a:solidFill>
              </a:rPr>
              <a:t>lệnh</a:t>
            </a:r>
            <a:r>
              <a:rPr lang="en-US" sz="2800" dirty="0">
                <a:solidFill>
                  <a:schemeClr val="tx1">
                    <a:lumMod val="95000"/>
                    <a:lumOff val="5000"/>
                  </a:schemeClr>
                </a:solidFill>
              </a:rPr>
              <a:t> </a:t>
            </a:r>
            <a:r>
              <a:rPr lang="en-US" sz="2800" dirty="0" err="1">
                <a:solidFill>
                  <a:schemeClr val="tx1">
                    <a:lumMod val="95000"/>
                    <a:lumOff val="5000"/>
                  </a:schemeClr>
                </a:solidFill>
              </a:rPr>
              <a:t>lặp</a:t>
            </a:r>
            <a:endParaRPr lang="en-US" sz="2800" dirty="0">
              <a:solidFill>
                <a:schemeClr val="tx1">
                  <a:lumMod val="95000"/>
                  <a:lumOff val="5000"/>
                </a:schemeClr>
              </a:solidFill>
            </a:endParaRPr>
          </a:p>
          <a:p>
            <a:r>
              <a:rPr lang="en-US" sz="2800" dirty="0">
                <a:solidFill>
                  <a:schemeClr val="tx1">
                    <a:lumMod val="95000"/>
                    <a:lumOff val="5000"/>
                  </a:schemeClr>
                </a:solidFill>
              </a:rPr>
              <a:t>}</a:t>
            </a:r>
          </a:p>
        </p:txBody>
      </p:sp>
    </p:spTree>
    <p:extLst>
      <p:ext uri="{BB962C8B-B14F-4D97-AF65-F5344CB8AC3E}">
        <p14:creationId xmlns:p14="http://schemas.microsoft.com/office/powerpoint/2010/main" val="150912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D873ED9E-DE50-4EFC-B0E2-7CA3C22151D1}"/>
              </a:ext>
            </a:extLst>
          </p:cNvPr>
          <p:cNvSpPr txBox="1"/>
          <p:nvPr/>
        </p:nvSpPr>
        <p:spPr>
          <a:xfrm>
            <a:off x="8077200" y="533400"/>
            <a:ext cx="2895600" cy="261610"/>
          </a:xfrm>
          <a:prstGeom prst="rect">
            <a:avLst/>
          </a:prstGeom>
          <a:noFill/>
        </p:spPr>
        <p:txBody>
          <a:bodyPr wrap="square" lIns="0" tIns="0" rIns="0" bIns="0" rtlCol="0">
            <a:spAutoFit/>
          </a:bodyPr>
          <a:lstStyle/>
          <a:p>
            <a:pPr algn="l"/>
            <a:r>
              <a:rPr lang="en-US" sz="1700" dirty="0" err="1">
                <a:solidFill>
                  <a:srgbClr val="F37422"/>
                </a:solidFill>
              </a:rPr>
              <a:t>Tổng</a:t>
            </a:r>
            <a:r>
              <a:rPr lang="en-US" sz="1700" dirty="0">
                <a:solidFill>
                  <a:srgbClr val="F37422"/>
                </a:solidFill>
              </a:rPr>
              <a:t> </a:t>
            </a:r>
            <a:r>
              <a:rPr lang="en-US" sz="1700" dirty="0" err="1">
                <a:solidFill>
                  <a:srgbClr val="F37422"/>
                </a:solidFill>
              </a:rPr>
              <a:t>quan</a:t>
            </a:r>
            <a:r>
              <a:rPr lang="en-US" sz="1700" dirty="0">
                <a:solidFill>
                  <a:srgbClr val="F37422"/>
                </a:solidFill>
              </a:rPr>
              <a:t> Java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sp>
        <p:nvSpPr>
          <p:cNvPr id="5" name="Rounded Rectangle 4"/>
          <p:cNvSpPr/>
          <p:nvPr/>
        </p:nvSpPr>
        <p:spPr>
          <a:xfrm>
            <a:off x="1198977" y="2301240"/>
            <a:ext cx="8829373" cy="3947160"/>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marL="285750" indent="-285750">
              <a:buFont typeface="Wingdings" panose="05000000000000000000" pitchFamily="2" charset="2"/>
              <a:buChar char="v"/>
            </a:pPr>
            <a:r>
              <a:rPr lang="vi-VN" sz="2800" dirty="0">
                <a:latin typeface="+mj-lt"/>
              </a:rPr>
              <a:t>Khi lập trình OOP, chúng ta sẽ định nghĩa các lớp (class) để gom (mô hình) các đối tượng thực tế.</a:t>
            </a:r>
            <a:endParaRPr lang="en-US" sz="2800" dirty="0">
              <a:latin typeface="+mj-lt"/>
            </a:endParaRPr>
          </a:p>
          <a:p>
            <a:pPr marL="285750" indent="-285750">
              <a:buFont typeface="Wingdings" panose="05000000000000000000" pitchFamily="2" charset="2"/>
              <a:buChar char="v"/>
            </a:pPr>
            <a:endParaRPr lang="en-US" sz="2800" dirty="0">
              <a:latin typeface="+mj-lt"/>
            </a:endParaRPr>
          </a:p>
          <a:p>
            <a:pPr marL="285750" indent="-285750">
              <a:buFont typeface="Wingdings" panose="05000000000000000000" pitchFamily="2" charset="2"/>
              <a:buChar char="v"/>
            </a:pPr>
            <a:r>
              <a:rPr lang="vi-VN" sz="2800" dirty="0">
                <a:latin typeface="+mj-lt"/>
              </a:rPr>
              <a:t>Một đối tượng bao gồm 2 thông tin: </a:t>
            </a:r>
            <a:r>
              <a:rPr lang="en-US" sz="2800" dirty="0">
                <a:latin typeface="+mj-lt"/>
              </a:rPr>
              <a:t>T</a:t>
            </a:r>
            <a:r>
              <a:rPr lang="vi-VN" sz="2800" dirty="0">
                <a:latin typeface="+mj-lt"/>
              </a:rPr>
              <a:t>huộc</a:t>
            </a:r>
            <a:r>
              <a:rPr lang="en-US" sz="2800" dirty="0">
                <a:latin typeface="+mj-lt"/>
              </a:rPr>
              <a:t> </a:t>
            </a:r>
            <a:r>
              <a:rPr lang="vi-VN" sz="2800" dirty="0">
                <a:latin typeface="+mj-lt"/>
              </a:rPr>
              <a:t>tính</a:t>
            </a:r>
            <a:r>
              <a:rPr lang="en-US" sz="2800" dirty="0">
                <a:latin typeface="+mj-lt"/>
              </a:rPr>
              <a:t>(Attribute)</a:t>
            </a:r>
            <a:r>
              <a:rPr lang="vi-VN" sz="2800" dirty="0">
                <a:latin typeface="+mj-lt"/>
              </a:rPr>
              <a:t> và </a:t>
            </a:r>
            <a:r>
              <a:rPr lang="en-US" sz="2800" dirty="0">
                <a:latin typeface="+mj-lt"/>
              </a:rPr>
              <a:t>P</a:t>
            </a:r>
            <a:r>
              <a:rPr lang="vi-VN" sz="2800" dirty="0">
                <a:latin typeface="+mj-lt"/>
              </a:rPr>
              <a:t>hương thức</a:t>
            </a:r>
            <a:r>
              <a:rPr lang="en-US" sz="2800" dirty="0">
                <a:latin typeface="+mj-lt"/>
              </a:rPr>
              <a:t>(Method)</a:t>
            </a:r>
            <a:r>
              <a:rPr lang="vi-VN" sz="2800" dirty="0">
                <a:latin typeface="+mj-lt"/>
              </a:rPr>
              <a:t>.</a:t>
            </a:r>
            <a:endParaRPr lang="en-US" sz="2800" dirty="0">
              <a:latin typeface="+mj-lt"/>
            </a:endParaRPr>
          </a:p>
        </p:txBody>
      </p:sp>
      <p:grpSp>
        <p:nvGrpSpPr>
          <p:cNvPr id="8" name="组合 1"/>
          <p:cNvGrpSpPr/>
          <p:nvPr/>
        </p:nvGrpSpPr>
        <p:grpSpPr>
          <a:xfrm>
            <a:off x="1168928" y="1363981"/>
            <a:ext cx="8889472" cy="701040"/>
            <a:chOff x="3129129" y="1121776"/>
            <a:chExt cx="5933741" cy="1171624"/>
          </a:xfrm>
        </p:grpSpPr>
        <p:sp>
          <p:nvSpPr>
            <p:cNvPr id="9"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10"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11" name="文本框 14"/>
          <p:cNvSpPr txBox="1"/>
          <p:nvPr/>
        </p:nvSpPr>
        <p:spPr>
          <a:xfrm>
            <a:off x="2126236" y="1465360"/>
            <a:ext cx="5522771" cy="461665"/>
          </a:xfrm>
          <a:prstGeom prst="rect">
            <a:avLst/>
          </a:prstGeom>
          <a:noFill/>
        </p:spPr>
        <p:txBody>
          <a:bodyPr wrap="square" rtlCol="0">
            <a:spAutoFit/>
          </a:bodyPr>
          <a:lstStyle/>
          <a:p>
            <a:pPr algn="ct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Lập</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Trình</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Hướng</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Là</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err="1">
                <a:latin typeface="Times New Roman" panose="02020603050405020304" pitchFamily="18" charset="0"/>
                <a:ea typeface="Microsoft YaHei" panose="020B0503020204020204" pitchFamily="34" charset="-122"/>
                <a:cs typeface="Times New Roman" panose="02020603050405020304" pitchFamily="18" charset="0"/>
              </a:rPr>
              <a:t>Gì</a:t>
            </a:r>
            <a:r>
              <a:rPr lang="en-US" altLang="zh-CN" sz="2400">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400">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2" name="组合 4"/>
          <p:cNvGrpSpPr/>
          <p:nvPr/>
        </p:nvGrpSpPr>
        <p:grpSpPr>
          <a:xfrm>
            <a:off x="1575523" y="1333887"/>
            <a:ext cx="860201" cy="789889"/>
            <a:chOff x="2912215" y="455848"/>
            <a:chExt cx="1066422" cy="1974366"/>
          </a:xfrm>
        </p:grpSpPr>
        <p:grpSp>
          <p:nvGrpSpPr>
            <p:cNvPr id="13" name="组合 5"/>
            <p:cNvGrpSpPr/>
            <p:nvPr/>
          </p:nvGrpSpPr>
          <p:grpSpPr>
            <a:xfrm>
              <a:off x="2912215" y="455848"/>
              <a:ext cx="1066422" cy="1974366"/>
              <a:chOff x="2996200" y="693603"/>
              <a:chExt cx="1014663" cy="1878543"/>
            </a:xfrm>
          </p:grpSpPr>
          <p:sp>
            <p:nvSpPr>
              <p:cNvPr id="15"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4" name="文本框 7"/>
            <p:cNvSpPr txBox="1"/>
            <p:nvPr/>
          </p:nvSpPr>
          <p:spPr>
            <a:xfrm>
              <a:off x="3058305" y="850449"/>
              <a:ext cx="774239" cy="1153954"/>
            </a:xfrm>
            <a:prstGeom prst="rect">
              <a:avLst/>
            </a:prstGeom>
            <a:noFill/>
          </p:spPr>
          <p:txBody>
            <a:bodyPr wrap="square" rtlCol="0">
              <a:spAutoFit/>
            </a:bodyPr>
            <a:lstStyle/>
            <a:p>
              <a:pPr algn="ctr"/>
              <a:r>
                <a:rPr lang="en-US" altLang="zh-CN" sz="2400" dirty="0">
                  <a:solidFill>
                    <a:srgbClr val="E87071"/>
                  </a:solidFill>
                  <a:latin typeface="Impact" panose="020B0806030902050204" pitchFamily="34" charset="0"/>
                </a:rPr>
                <a:t>01</a:t>
              </a:r>
              <a:endParaRPr lang="zh-CN" altLang="en-US" sz="2400" dirty="0">
                <a:solidFill>
                  <a:srgbClr val="E87071"/>
                </a:solidFill>
                <a:latin typeface="Impact" panose="020B0806030902050204" pitchFamily="34" charset="0"/>
              </a:endParaRPr>
            </a:p>
          </p:txBody>
        </p:sp>
      </p:grpSp>
    </p:spTree>
    <p:extLst>
      <p:ext uri="{BB962C8B-B14F-4D97-AF65-F5344CB8AC3E}">
        <p14:creationId xmlns:p14="http://schemas.microsoft.com/office/powerpoint/2010/main" val="120043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0-#ppt_w/2"/>
                                          </p:val>
                                        </p:tav>
                                        <p:tav tm="100000">
                                          <p:val>
                                            <p:strVal val="#ppt_x"/>
                                          </p:val>
                                        </p:tav>
                                      </p:tavLst>
                                    </p:anim>
                                    <p:anim calcmode="lin" valueType="num">
                                      <p:cBhvr additive="base">
                                        <p:cTn id="1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a:extLst>
              <a:ext uri="{FF2B5EF4-FFF2-40B4-BE49-F238E27FC236}">
                <a16:creationId xmlns:a16="http://schemas.microsoft.com/office/drawing/2014/main" id="{0175E24F-5F12-4A31-977C-92B14D6ED094}"/>
              </a:ext>
            </a:extLst>
          </p:cNvPr>
          <p:cNvGrpSpPr/>
          <p:nvPr/>
        </p:nvGrpSpPr>
        <p:grpSpPr>
          <a:xfrm>
            <a:off x="1702328" y="1411078"/>
            <a:ext cx="8889472" cy="701040"/>
            <a:chOff x="3129129" y="1121776"/>
            <a:chExt cx="5933741" cy="1171624"/>
          </a:xfrm>
        </p:grpSpPr>
        <p:sp>
          <p:nvSpPr>
            <p:cNvPr id="7" name="圆角矩形 2">
              <a:extLst>
                <a:ext uri="{FF2B5EF4-FFF2-40B4-BE49-F238E27FC236}">
                  <a16:creationId xmlns:a16="http://schemas.microsoft.com/office/drawing/2014/main" id="{8A13CB64-3818-4074-A703-C94F0F6A0E13}"/>
                </a:ext>
              </a:extLst>
            </p:cNvPr>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a:extLst>
                <a:ext uri="{FF2B5EF4-FFF2-40B4-BE49-F238E27FC236}">
                  <a16:creationId xmlns:a16="http://schemas.microsoft.com/office/drawing/2014/main" id="{103904A3-E641-4FA8-A2E5-9DB429CADAC8}"/>
                </a:ext>
              </a:extLst>
            </p:cNvPr>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a:extLst>
              <a:ext uri="{FF2B5EF4-FFF2-40B4-BE49-F238E27FC236}">
                <a16:creationId xmlns:a16="http://schemas.microsoft.com/office/drawing/2014/main" id="{2FBE4E7E-9361-4FAE-9EDA-DEB6ACC195E6}"/>
              </a:ext>
            </a:extLst>
          </p:cNvPr>
          <p:cNvSpPr txBox="1"/>
          <p:nvPr/>
        </p:nvSpPr>
        <p:spPr>
          <a:xfrm>
            <a:off x="3074893" y="1523372"/>
            <a:ext cx="5522771" cy="461665"/>
          </a:xfrm>
          <a:prstGeom prst="rect">
            <a:avLst/>
          </a:prstGeom>
          <a:noFill/>
        </p:spPr>
        <p:txBody>
          <a:bodyPr wrap="square" rtlCol="0">
            <a:spAutoFit/>
          </a:bodyPr>
          <a:lstStyle/>
          <a:p>
            <a:pPr algn="ctr"/>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Vòng Lặp Trong Java</a:t>
            </a:r>
            <a:endParaRPr lang="zh-CN" altLang="en-US" sz="24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a:extLst>
              <a:ext uri="{FF2B5EF4-FFF2-40B4-BE49-F238E27FC236}">
                <a16:creationId xmlns:a16="http://schemas.microsoft.com/office/drawing/2014/main" id="{C241E27F-2304-4863-9511-10B2B1CC4750}"/>
              </a:ext>
            </a:extLst>
          </p:cNvPr>
          <p:cNvGrpSpPr/>
          <p:nvPr/>
        </p:nvGrpSpPr>
        <p:grpSpPr>
          <a:xfrm>
            <a:off x="2108923" y="1380984"/>
            <a:ext cx="860201" cy="789889"/>
            <a:chOff x="2912215" y="455848"/>
            <a:chExt cx="1066422" cy="1974366"/>
          </a:xfrm>
        </p:grpSpPr>
        <p:grpSp>
          <p:nvGrpSpPr>
            <p:cNvPr id="11" name="组合 5">
              <a:extLst>
                <a:ext uri="{FF2B5EF4-FFF2-40B4-BE49-F238E27FC236}">
                  <a16:creationId xmlns:a16="http://schemas.microsoft.com/office/drawing/2014/main" id="{1C3A665A-C7C6-4939-BF47-BD12F60A77FB}"/>
                </a:ext>
              </a:extLst>
            </p:cNvPr>
            <p:cNvGrpSpPr/>
            <p:nvPr/>
          </p:nvGrpSpPr>
          <p:grpSpPr>
            <a:xfrm>
              <a:off x="2912215" y="455848"/>
              <a:ext cx="1066422" cy="1974366"/>
              <a:chOff x="2996200" y="693603"/>
              <a:chExt cx="1014663" cy="1878543"/>
            </a:xfrm>
          </p:grpSpPr>
          <p:sp>
            <p:nvSpPr>
              <p:cNvPr id="13" name="椭圆 13">
                <a:extLst>
                  <a:ext uri="{FF2B5EF4-FFF2-40B4-BE49-F238E27FC236}">
                    <a16:creationId xmlns:a16="http://schemas.microsoft.com/office/drawing/2014/main" id="{A406167F-782A-421E-A6D9-07609F4DAD75}"/>
                  </a:ext>
                </a:extLst>
              </p:cNvPr>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a:extLst>
                  <a:ext uri="{FF2B5EF4-FFF2-40B4-BE49-F238E27FC236}">
                    <a16:creationId xmlns:a16="http://schemas.microsoft.com/office/drawing/2014/main" id="{8AC6A69C-98F5-43A1-AFF2-99CFB27FD06B}"/>
                  </a:ext>
                </a:extLst>
              </p:cNvPr>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a:extLst>
                <a:ext uri="{FF2B5EF4-FFF2-40B4-BE49-F238E27FC236}">
                  <a16:creationId xmlns:a16="http://schemas.microsoft.com/office/drawing/2014/main" id="{9772CA32-DA10-410B-BD1B-7442BD427930}"/>
                </a:ext>
              </a:extLst>
            </p:cNvPr>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01</a:t>
              </a:r>
              <a:endParaRPr lang="zh-CN" altLang="en-US" sz="2400">
                <a:solidFill>
                  <a:srgbClr val="E87071"/>
                </a:solidFill>
                <a:latin typeface="Impact" panose="020B0806030902050204" pitchFamily="34" charset="0"/>
              </a:endParaRPr>
            </a:p>
          </p:txBody>
        </p:sp>
      </p:grpSp>
      <p:sp>
        <p:nvSpPr>
          <p:cNvPr id="15" name="Callout: Down Arrow 2">
            <a:extLst>
              <a:ext uri="{FF2B5EF4-FFF2-40B4-BE49-F238E27FC236}">
                <a16:creationId xmlns:a16="http://schemas.microsoft.com/office/drawing/2014/main" id="{254448C3-805D-4C8E-8DE1-C5F274B3FFA5}"/>
              </a:ext>
            </a:extLst>
          </p:cNvPr>
          <p:cNvSpPr/>
          <p:nvPr/>
        </p:nvSpPr>
        <p:spPr>
          <a:xfrm>
            <a:off x="5040506" y="2148818"/>
            <a:ext cx="2096870" cy="701040"/>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Ví Dụ</a:t>
            </a:r>
          </a:p>
        </p:txBody>
      </p:sp>
      <p:pic>
        <p:nvPicPr>
          <p:cNvPr id="16" name="Picture 15">
            <a:extLst>
              <a:ext uri="{FF2B5EF4-FFF2-40B4-BE49-F238E27FC236}">
                <a16:creationId xmlns:a16="http://schemas.microsoft.com/office/drawing/2014/main" id="{6CDD75AB-974A-46E9-970B-E24129CF3FCE}"/>
              </a:ext>
            </a:extLst>
          </p:cNvPr>
          <p:cNvPicPr>
            <a:picLocks noChangeAspect="1"/>
          </p:cNvPicPr>
          <p:nvPr/>
        </p:nvPicPr>
        <p:blipFill>
          <a:blip r:embed="rId4"/>
          <a:stretch>
            <a:fillRect/>
          </a:stretch>
        </p:blipFill>
        <p:spPr>
          <a:xfrm>
            <a:off x="1999296" y="2985710"/>
            <a:ext cx="8179292" cy="3338890"/>
          </a:xfrm>
          <a:prstGeom prst="rect">
            <a:avLst/>
          </a:prstGeom>
        </p:spPr>
      </p:pic>
    </p:spTree>
    <p:extLst>
      <p:ext uri="{BB962C8B-B14F-4D97-AF65-F5344CB8AC3E}">
        <p14:creationId xmlns:p14="http://schemas.microsoft.com/office/powerpoint/2010/main" val="1548944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a:extLst>
              <a:ext uri="{FF2B5EF4-FFF2-40B4-BE49-F238E27FC236}">
                <a16:creationId xmlns:a16="http://schemas.microsoft.com/office/drawing/2014/main" id="{0175E24F-5F12-4A31-977C-92B14D6ED094}"/>
              </a:ext>
            </a:extLst>
          </p:cNvPr>
          <p:cNvGrpSpPr/>
          <p:nvPr/>
        </p:nvGrpSpPr>
        <p:grpSpPr>
          <a:xfrm>
            <a:off x="1321328" y="1173094"/>
            <a:ext cx="8889472" cy="701040"/>
            <a:chOff x="3129129" y="1121776"/>
            <a:chExt cx="5933741" cy="1171624"/>
          </a:xfrm>
        </p:grpSpPr>
        <p:sp>
          <p:nvSpPr>
            <p:cNvPr id="7" name="圆角矩形 2">
              <a:extLst>
                <a:ext uri="{FF2B5EF4-FFF2-40B4-BE49-F238E27FC236}">
                  <a16:creationId xmlns:a16="http://schemas.microsoft.com/office/drawing/2014/main" id="{8A13CB64-3818-4074-A703-C94F0F6A0E13}"/>
                </a:ext>
              </a:extLst>
            </p:cNvPr>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a:extLst>
                <a:ext uri="{FF2B5EF4-FFF2-40B4-BE49-F238E27FC236}">
                  <a16:creationId xmlns:a16="http://schemas.microsoft.com/office/drawing/2014/main" id="{103904A3-E641-4FA8-A2E5-9DB429CADAC8}"/>
                </a:ext>
              </a:extLst>
            </p:cNvPr>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a:extLst>
              <a:ext uri="{FF2B5EF4-FFF2-40B4-BE49-F238E27FC236}">
                <a16:creationId xmlns:a16="http://schemas.microsoft.com/office/drawing/2014/main" id="{2FBE4E7E-9361-4FAE-9EDA-DEB6ACC195E6}"/>
              </a:ext>
            </a:extLst>
          </p:cNvPr>
          <p:cNvSpPr txBox="1"/>
          <p:nvPr/>
        </p:nvSpPr>
        <p:spPr>
          <a:xfrm>
            <a:off x="2693893" y="1285388"/>
            <a:ext cx="5522771" cy="461665"/>
          </a:xfrm>
          <a:prstGeom prst="rect">
            <a:avLst/>
          </a:prstGeom>
          <a:noFill/>
        </p:spPr>
        <p:txBody>
          <a:bodyPr wrap="square" rtlCol="0">
            <a:spAutoFit/>
          </a:bodyPr>
          <a:lstStyle/>
          <a:p>
            <a:pPr algn="ctr"/>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Vòng Lặp Trong Java</a:t>
            </a:r>
            <a:endParaRPr lang="zh-CN" altLang="en-US" sz="24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a:extLst>
              <a:ext uri="{FF2B5EF4-FFF2-40B4-BE49-F238E27FC236}">
                <a16:creationId xmlns:a16="http://schemas.microsoft.com/office/drawing/2014/main" id="{C241E27F-2304-4863-9511-10B2B1CC4750}"/>
              </a:ext>
            </a:extLst>
          </p:cNvPr>
          <p:cNvGrpSpPr/>
          <p:nvPr/>
        </p:nvGrpSpPr>
        <p:grpSpPr>
          <a:xfrm>
            <a:off x="1727923" y="1143000"/>
            <a:ext cx="860201" cy="789889"/>
            <a:chOff x="2912215" y="455848"/>
            <a:chExt cx="1066422" cy="1974366"/>
          </a:xfrm>
        </p:grpSpPr>
        <p:grpSp>
          <p:nvGrpSpPr>
            <p:cNvPr id="11" name="组合 5">
              <a:extLst>
                <a:ext uri="{FF2B5EF4-FFF2-40B4-BE49-F238E27FC236}">
                  <a16:creationId xmlns:a16="http://schemas.microsoft.com/office/drawing/2014/main" id="{1C3A665A-C7C6-4939-BF47-BD12F60A77FB}"/>
                </a:ext>
              </a:extLst>
            </p:cNvPr>
            <p:cNvGrpSpPr/>
            <p:nvPr/>
          </p:nvGrpSpPr>
          <p:grpSpPr>
            <a:xfrm>
              <a:off x="2912215" y="455848"/>
              <a:ext cx="1066422" cy="1974366"/>
              <a:chOff x="2996200" y="693603"/>
              <a:chExt cx="1014663" cy="1878543"/>
            </a:xfrm>
          </p:grpSpPr>
          <p:sp>
            <p:nvSpPr>
              <p:cNvPr id="13" name="椭圆 13">
                <a:extLst>
                  <a:ext uri="{FF2B5EF4-FFF2-40B4-BE49-F238E27FC236}">
                    <a16:creationId xmlns:a16="http://schemas.microsoft.com/office/drawing/2014/main" id="{A406167F-782A-421E-A6D9-07609F4DAD75}"/>
                  </a:ext>
                </a:extLst>
              </p:cNvPr>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a:extLst>
                  <a:ext uri="{FF2B5EF4-FFF2-40B4-BE49-F238E27FC236}">
                    <a16:creationId xmlns:a16="http://schemas.microsoft.com/office/drawing/2014/main" id="{8AC6A69C-98F5-43A1-AFF2-99CFB27FD06B}"/>
                  </a:ext>
                </a:extLst>
              </p:cNvPr>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a:extLst>
                <a:ext uri="{FF2B5EF4-FFF2-40B4-BE49-F238E27FC236}">
                  <a16:creationId xmlns:a16="http://schemas.microsoft.com/office/drawing/2014/main" id="{9772CA32-DA10-410B-BD1B-7442BD427930}"/>
                </a:ext>
              </a:extLst>
            </p:cNvPr>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01</a:t>
              </a:r>
              <a:endParaRPr lang="zh-CN" altLang="en-US" sz="2400">
                <a:solidFill>
                  <a:srgbClr val="E87071"/>
                </a:solidFill>
                <a:latin typeface="Impact" panose="020B0806030902050204" pitchFamily="34" charset="0"/>
              </a:endParaRPr>
            </a:p>
          </p:txBody>
        </p:sp>
      </p:grpSp>
      <p:sp>
        <p:nvSpPr>
          <p:cNvPr id="15" name="Callout: Down Arrow 2">
            <a:extLst>
              <a:ext uri="{FF2B5EF4-FFF2-40B4-BE49-F238E27FC236}">
                <a16:creationId xmlns:a16="http://schemas.microsoft.com/office/drawing/2014/main" id="{254448C3-805D-4C8E-8DE1-C5F274B3FFA5}"/>
              </a:ext>
            </a:extLst>
          </p:cNvPr>
          <p:cNvSpPr/>
          <p:nvPr/>
        </p:nvSpPr>
        <p:spPr>
          <a:xfrm>
            <a:off x="4659506" y="1910834"/>
            <a:ext cx="2096870" cy="701040"/>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Ví Dụ</a:t>
            </a:r>
          </a:p>
        </p:txBody>
      </p:sp>
      <p:pic>
        <p:nvPicPr>
          <p:cNvPr id="16" name="Picture 15">
            <a:extLst>
              <a:ext uri="{FF2B5EF4-FFF2-40B4-BE49-F238E27FC236}">
                <a16:creationId xmlns:a16="http://schemas.microsoft.com/office/drawing/2014/main" id="{811489CF-08B1-4141-9A7D-B68B7A04D6B4}"/>
              </a:ext>
            </a:extLst>
          </p:cNvPr>
          <p:cNvPicPr>
            <a:picLocks noChangeAspect="1"/>
          </p:cNvPicPr>
          <p:nvPr/>
        </p:nvPicPr>
        <p:blipFill>
          <a:blip r:embed="rId4"/>
          <a:stretch>
            <a:fillRect/>
          </a:stretch>
        </p:blipFill>
        <p:spPr>
          <a:xfrm>
            <a:off x="1997767" y="2648574"/>
            <a:ext cx="7420349" cy="3625953"/>
          </a:xfrm>
          <a:prstGeom prst="rect">
            <a:avLst/>
          </a:prstGeom>
        </p:spPr>
      </p:pic>
    </p:spTree>
    <p:extLst>
      <p:ext uri="{BB962C8B-B14F-4D97-AF65-F5344CB8AC3E}">
        <p14:creationId xmlns:p14="http://schemas.microsoft.com/office/powerpoint/2010/main" val="943670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a:extLst>
              <a:ext uri="{FF2B5EF4-FFF2-40B4-BE49-F238E27FC236}">
                <a16:creationId xmlns:a16="http://schemas.microsoft.com/office/drawing/2014/main" id="{0175E24F-5F12-4A31-977C-92B14D6ED094}"/>
              </a:ext>
            </a:extLst>
          </p:cNvPr>
          <p:cNvGrpSpPr/>
          <p:nvPr/>
        </p:nvGrpSpPr>
        <p:grpSpPr>
          <a:xfrm>
            <a:off x="1702328" y="1173094"/>
            <a:ext cx="8889472" cy="701040"/>
            <a:chOff x="3129129" y="1121776"/>
            <a:chExt cx="5933741" cy="1171624"/>
          </a:xfrm>
        </p:grpSpPr>
        <p:sp>
          <p:nvSpPr>
            <p:cNvPr id="7" name="圆角矩形 2">
              <a:extLst>
                <a:ext uri="{FF2B5EF4-FFF2-40B4-BE49-F238E27FC236}">
                  <a16:creationId xmlns:a16="http://schemas.microsoft.com/office/drawing/2014/main" id="{8A13CB64-3818-4074-A703-C94F0F6A0E13}"/>
                </a:ext>
              </a:extLst>
            </p:cNvPr>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a:extLst>
                <a:ext uri="{FF2B5EF4-FFF2-40B4-BE49-F238E27FC236}">
                  <a16:creationId xmlns:a16="http://schemas.microsoft.com/office/drawing/2014/main" id="{103904A3-E641-4FA8-A2E5-9DB429CADAC8}"/>
                </a:ext>
              </a:extLst>
            </p:cNvPr>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a:extLst>
              <a:ext uri="{FF2B5EF4-FFF2-40B4-BE49-F238E27FC236}">
                <a16:creationId xmlns:a16="http://schemas.microsoft.com/office/drawing/2014/main" id="{2FBE4E7E-9361-4FAE-9EDA-DEB6ACC195E6}"/>
              </a:ext>
            </a:extLst>
          </p:cNvPr>
          <p:cNvSpPr txBox="1"/>
          <p:nvPr/>
        </p:nvSpPr>
        <p:spPr>
          <a:xfrm>
            <a:off x="3074893" y="1285388"/>
            <a:ext cx="5522771" cy="461665"/>
          </a:xfrm>
          <a:prstGeom prst="rect">
            <a:avLst/>
          </a:prstGeom>
          <a:noFill/>
        </p:spPr>
        <p:txBody>
          <a:bodyPr wrap="square" rtlCol="0">
            <a:spAutoFit/>
          </a:bodyPr>
          <a:lstStyle/>
          <a:p>
            <a:pPr algn="ctr"/>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Vòng Lặp Trong Java</a:t>
            </a:r>
            <a:endParaRPr lang="zh-CN" altLang="en-US" sz="24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a:extLst>
              <a:ext uri="{FF2B5EF4-FFF2-40B4-BE49-F238E27FC236}">
                <a16:creationId xmlns:a16="http://schemas.microsoft.com/office/drawing/2014/main" id="{C241E27F-2304-4863-9511-10B2B1CC4750}"/>
              </a:ext>
            </a:extLst>
          </p:cNvPr>
          <p:cNvGrpSpPr/>
          <p:nvPr/>
        </p:nvGrpSpPr>
        <p:grpSpPr>
          <a:xfrm>
            <a:off x="2108923" y="1143000"/>
            <a:ext cx="860201" cy="789889"/>
            <a:chOff x="2912215" y="455848"/>
            <a:chExt cx="1066422" cy="1974366"/>
          </a:xfrm>
        </p:grpSpPr>
        <p:grpSp>
          <p:nvGrpSpPr>
            <p:cNvPr id="11" name="组合 5">
              <a:extLst>
                <a:ext uri="{FF2B5EF4-FFF2-40B4-BE49-F238E27FC236}">
                  <a16:creationId xmlns:a16="http://schemas.microsoft.com/office/drawing/2014/main" id="{1C3A665A-C7C6-4939-BF47-BD12F60A77FB}"/>
                </a:ext>
              </a:extLst>
            </p:cNvPr>
            <p:cNvGrpSpPr/>
            <p:nvPr/>
          </p:nvGrpSpPr>
          <p:grpSpPr>
            <a:xfrm>
              <a:off x="2912215" y="455848"/>
              <a:ext cx="1066422" cy="1974366"/>
              <a:chOff x="2996200" y="693603"/>
              <a:chExt cx="1014663" cy="1878543"/>
            </a:xfrm>
          </p:grpSpPr>
          <p:sp>
            <p:nvSpPr>
              <p:cNvPr id="13" name="椭圆 13">
                <a:extLst>
                  <a:ext uri="{FF2B5EF4-FFF2-40B4-BE49-F238E27FC236}">
                    <a16:creationId xmlns:a16="http://schemas.microsoft.com/office/drawing/2014/main" id="{A406167F-782A-421E-A6D9-07609F4DAD75}"/>
                  </a:ext>
                </a:extLst>
              </p:cNvPr>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a:extLst>
                  <a:ext uri="{FF2B5EF4-FFF2-40B4-BE49-F238E27FC236}">
                    <a16:creationId xmlns:a16="http://schemas.microsoft.com/office/drawing/2014/main" id="{8AC6A69C-98F5-43A1-AFF2-99CFB27FD06B}"/>
                  </a:ext>
                </a:extLst>
              </p:cNvPr>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a:extLst>
                <a:ext uri="{FF2B5EF4-FFF2-40B4-BE49-F238E27FC236}">
                  <a16:creationId xmlns:a16="http://schemas.microsoft.com/office/drawing/2014/main" id="{9772CA32-DA10-410B-BD1B-7442BD427930}"/>
                </a:ext>
              </a:extLst>
            </p:cNvPr>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01</a:t>
              </a:r>
              <a:endParaRPr lang="zh-CN" altLang="en-US" sz="2400">
                <a:solidFill>
                  <a:srgbClr val="E87071"/>
                </a:solidFill>
                <a:latin typeface="Impact" panose="020B0806030902050204" pitchFamily="34" charset="0"/>
              </a:endParaRPr>
            </a:p>
          </p:txBody>
        </p:sp>
      </p:grpSp>
      <p:sp>
        <p:nvSpPr>
          <p:cNvPr id="15" name="Arrow: Pentagon 1">
            <a:extLst>
              <a:ext uri="{FF2B5EF4-FFF2-40B4-BE49-F238E27FC236}">
                <a16:creationId xmlns:a16="http://schemas.microsoft.com/office/drawing/2014/main" id="{C403E4B5-22E2-4106-BBF6-5ACBD5E30518}"/>
              </a:ext>
            </a:extLst>
          </p:cNvPr>
          <p:cNvSpPr/>
          <p:nvPr/>
        </p:nvSpPr>
        <p:spPr>
          <a:xfrm>
            <a:off x="1942329" y="1944250"/>
            <a:ext cx="4058478" cy="42819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1.Vòng lặp do-while()</a:t>
            </a:r>
          </a:p>
        </p:txBody>
      </p:sp>
      <p:sp>
        <p:nvSpPr>
          <p:cNvPr id="16" name="Arrow: Pentagon 24">
            <a:extLst>
              <a:ext uri="{FF2B5EF4-FFF2-40B4-BE49-F238E27FC236}">
                <a16:creationId xmlns:a16="http://schemas.microsoft.com/office/drawing/2014/main" id="{2ACA5747-8446-4094-B4BF-5320576B30F0}"/>
              </a:ext>
            </a:extLst>
          </p:cNvPr>
          <p:cNvSpPr/>
          <p:nvPr/>
        </p:nvSpPr>
        <p:spPr>
          <a:xfrm>
            <a:off x="2561056" y="2521191"/>
            <a:ext cx="7040144" cy="428192"/>
          </a:xfrm>
          <a:prstGeom prst="homePlat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C00000"/>
                </a:solidFill>
              </a:rPr>
              <a:t>- KHÔNG </a:t>
            </a:r>
            <a:r>
              <a:rPr lang="en-US" sz="2800" dirty="0" err="1">
                <a:solidFill>
                  <a:srgbClr val="C00000"/>
                </a:solidFill>
              </a:rPr>
              <a:t>duyệt</a:t>
            </a:r>
            <a:r>
              <a:rPr lang="en-US" sz="2800" dirty="0">
                <a:solidFill>
                  <a:srgbClr val="C00000"/>
                </a:solidFill>
              </a:rPr>
              <a:t> </a:t>
            </a:r>
            <a:r>
              <a:rPr lang="en-US" sz="2800" dirty="0" err="1">
                <a:solidFill>
                  <a:srgbClr val="C00000"/>
                </a:solidFill>
              </a:rPr>
              <a:t>theo</a:t>
            </a:r>
            <a:r>
              <a:rPr lang="en-US" sz="2800" dirty="0">
                <a:solidFill>
                  <a:srgbClr val="C00000"/>
                </a:solidFill>
              </a:rPr>
              <a:t> </a:t>
            </a:r>
            <a:r>
              <a:rPr lang="en-US" sz="2800" dirty="0" err="1">
                <a:solidFill>
                  <a:srgbClr val="C00000"/>
                </a:solidFill>
              </a:rPr>
              <a:t>chỉ</a:t>
            </a:r>
            <a:r>
              <a:rPr lang="en-US" sz="2800" dirty="0">
                <a:solidFill>
                  <a:srgbClr val="C00000"/>
                </a:solidFill>
              </a:rPr>
              <a:t> </a:t>
            </a:r>
            <a:r>
              <a:rPr lang="en-US" sz="2800" dirty="0" err="1">
                <a:solidFill>
                  <a:srgbClr val="C00000"/>
                </a:solidFill>
              </a:rPr>
              <a:t>số</a:t>
            </a:r>
            <a:r>
              <a:rPr lang="en-US" sz="2800" dirty="0">
                <a:solidFill>
                  <a:srgbClr val="C00000"/>
                </a:solidFill>
              </a:rPr>
              <a:t>(index)</a:t>
            </a:r>
          </a:p>
        </p:txBody>
      </p:sp>
      <p:sp>
        <p:nvSpPr>
          <p:cNvPr id="17" name="Arrow: Pentagon 30">
            <a:extLst>
              <a:ext uri="{FF2B5EF4-FFF2-40B4-BE49-F238E27FC236}">
                <a16:creationId xmlns:a16="http://schemas.microsoft.com/office/drawing/2014/main" id="{160C1F48-A45A-4257-87FA-51577EE17607}"/>
              </a:ext>
            </a:extLst>
          </p:cNvPr>
          <p:cNvSpPr/>
          <p:nvPr/>
        </p:nvSpPr>
        <p:spPr>
          <a:xfrm>
            <a:off x="3074893" y="3200554"/>
            <a:ext cx="6602507" cy="392571"/>
          </a:xfrm>
          <a:prstGeom prst="homePlat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rgbClr val="C00000"/>
                </a:solidFill>
              </a:rPr>
              <a:t>- KHÔNG biết tr</a:t>
            </a:r>
            <a:r>
              <a:rPr lang="vi-VN" sz="2800">
                <a:solidFill>
                  <a:srgbClr val="C00000"/>
                </a:solidFill>
              </a:rPr>
              <a:t>ư</a:t>
            </a:r>
            <a:r>
              <a:rPr lang="en-US" sz="2800">
                <a:solidFill>
                  <a:srgbClr val="C00000"/>
                </a:solidFill>
              </a:rPr>
              <a:t>ớc số lần lặp</a:t>
            </a:r>
          </a:p>
        </p:txBody>
      </p:sp>
      <p:sp>
        <p:nvSpPr>
          <p:cNvPr id="18" name="Callout: Down Arrow 2">
            <a:extLst>
              <a:ext uri="{FF2B5EF4-FFF2-40B4-BE49-F238E27FC236}">
                <a16:creationId xmlns:a16="http://schemas.microsoft.com/office/drawing/2014/main" id="{254448C3-805D-4C8E-8DE1-C5F274B3FFA5}"/>
              </a:ext>
            </a:extLst>
          </p:cNvPr>
          <p:cNvSpPr/>
          <p:nvPr/>
        </p:nvSpPr>
        <p:spPr>
          <a:xfrm>
            <a:off x="5040507" y="4275803"/>
            <a:ext cx="2096870" cy="701040"/>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Cú pháp</a:t>
            </a:r>
          </a:p>
        </p:txBody>
      </p:sp>
      <p:sp>
        <p:nvSpPr>
          <p:cNvPr id="19" name="Rectangle 18">
            <a:extLst>
              <a:ext uri="{FF2B5EF4-FFF2-40B4-BE49-F238E27FC236}">
                <a16:creationId xmlns:a16="http://schemas.microsoft.com/office/drawing/2014/main" id="{CE838C4E-A180-41D8-9363-41C88D399F74}"/>
              </a:ext>
            </a:extLst>
          </p:cNvPr>
          <p:cNvSpPr/>
          <p:nvPr/>
        </p:nvSpPr>
        <p:spPr>
          <a:xfrm>
            <a:off x="1447801" y="5006600"/>
            <a:ext cx="10363200" cy="125140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C00000"/>
                </a:solidFill>
              </a:rPr>
              <a:t>do</a:t>
            </a:r>
            <a:r>
              <a:rPr lang="en-US" sz="2800" dirty="0">
                <a:solidFill>
                  <a:schemeClr val="tx1"/>
                </a:solidFill>
              </a:rPr>
              <a:t>{</a:t>
            </a:r>
          </a:p>
          <a:p>
            <a:r>
              <a:rPr lang="en-US" sz="2800" dirty="0">
                <a:solidFill>
                  <a:schemeClr val="tx1"/>
                </a:solidFill>
              </a:rPr>
              <a:t>	//</a:t>
            </a:r>
            <a:r>
              <a:rPr lang="en-US" sz="2800" dirty="0" err="1">
                <a:solidFill>
                  <a:schemeClr val="tx1"/>
                </a:solidFill>
              </a:rPr>
              <a:t>Khối</a:t>
            </a:r>
            <a:r>
              <a:rPr lang="en-US" sz="2800" dirty="0">
                <a:solidFill>
                  <a:schemeClr val="tx1"/>
                </a:solidFill>
              </a:rPr>
              <a:t> </a:t>
            </a:r>
            <a:r>
              <a:rPr lang="en-US" sz="2800" dirty="0" err="1">
                <a:solidFill>
                  <a:schemeClr val="tx1"/>
                </a:solidFill>
              </a:rPr>
              <a:t>lệnh</a:t>
            </a:r>
            <a:r>
              <a:rPr lang="en-US" sz="2800" dirty="0">
                <a:solidFill>
                  <a:schemeClr val="tx1"/>
                </a:solidFill>
              </a:rPr>
              <a:t> </a:t>
            </a:r>
            <a:r>
              <a:rPr lang="en-US" sz="2800" dirty="0" err="1">
                <a:solidFill>
                  <a:schemeClr val="tx1"/>
                </a:solidFill>
              </a:rPr>
              <a:t>lặp</a:t>
            </a:r>
            <a:endParaRPr lang="en-US" sz="2800" dirty="0">
              <a:solidFill>
                <a:schemeClr val="tx1"/>
              </a:solidFill>
            </a:endParaRPr>
          </a:p>
          <a:p>
            <a:r>
              <a:rPr lang="en-US" sz="2800" dirty="0">
                <a:solidFill>
                  <a:schemeClr val="tx1"/>
                </a:solidFill>
              </a:rPr>
              <a:t>}</a:t>
            </a:r>
            <a:r>
              <a:rPr lang="en-US" sz="2800" dirty="0">
                <a:solidFill>
                  <a:srgbClr val="C00000"/>
                </a:solidFill>
              </a:rPr>
              <a:t> while</a:t>
            </a:r>
            <a:r>
              <a:rPr lang="en-US" sz="2800" dirty="0">
                <a:solidFill>
                  <a:schemeClr val="tx1"/>
                </a:solidFill>
              </a:rPr>
              <a:t>(</a:t>
            </a:r>
            <a:r>
              <a:rPr lang="en-US" sz="2800" dirty="0" err="1">
                <a:solidFill>
                  <a:schemeClr val="tx1"/>
                </a:solidFill>
              </a:rPr>
              <a:t>điều</a:t>
            </a:r>
            <a:r>
              <a:rPr lang="en-US" sz="2800" dirty="0">
                <a:solidFill>
                  <a:schemeClr val="tx1"/>
                </a:solidFill>
              </a:rPr>
              <a:t> </a:t>
            </a:r>
            <a:r>
              <a:rPr lang="en-US" sz="2800" dirty="0" err="1">
                <a:solidFill>
                  <a:schemeClr val="tx1"/>
                </a:solidFill>
              </a:rPr>
              <a:t>kiện</a:t>
            </a:r>
            <a:r>
              <a:rPr lang="en-US" sz="2800" dirty="0">
                <a:solidFill>
                  <a:schemeClr val="tx1"/>
                </a:solidFill>
              </a:rPr>
              <a:t> </a:t>
            </a:r>
            <a:r>
              <a:rPr lang="en-US" sz="2800" dirty="0" err="1">
                <a:solidFill>
                  <a:schemeClr val="tx1"/>
                </a:solidFill>
              </a:rPr>
              <a:t>lặp</a:t>
            </a:r>
            <a:r>
              <a:rPr lang="en-US" sz="2800" dirty="0">
                <a:solidFill>
                  <a:schemeClr val="tx1"/>
                </a:solidFill>
              </a:rPr>
              <a:t>);</a:t>
            </a:r>
          </a:p>
        </p:txBody>
      </p:sp>
      <p:sp>
        <p:nvSpPr>
          <p:cNvPr id="20" name="Arrow: Pentagon 17">
            <a:extLst>
              <a:ext uri="{FF2B5EF4-FFF2-40B4-BE49-F238E27FC236}">
                <a16:creationId xmlns:a16="http://schemas.microsoft.com/office/drawing/2014/main" id="{78914F14-9D99-448B-BB4E-64F26A1A202C}"/>
              </a:ext>
            </a:extLst>
          </p:cNvPr>
          <p:cNvSpPr/>
          <p:nvPr/>
        </p:nvSpPr>
        <p:spPr>
          <a:xfrm>
            <a:off x="3485581" y="3803906"/>
            <a:ext cx="7411019" cy="392571"/>
          </a:xfrm>
          <a:prstGeom prst="homePlat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rgbClr val="C00000"/>
                </a:solidFill>
              </a:rPr>
              <a:t>- Lặp tr</a:t>
            </a:r>
            <a:r>
              <a:rPr lang="vi-VN" sz="2800">
                <a:solidFill>
                  <a:srgbClr val="C00000"/>
                </a:solidFill>
              </a:rPr>
              <a:t>ư</a:t>
            </a:r>
            <a:r>
              <a:rPr lang="en-US" sz="2800">
                <a:solidFill>
                  <a:srgbClr val="C00000"/>
                </a:solidFill>
              </a:rPr>
              <a:t>ớc khi kiểm tra điều kiện</a:t>
            </a:r>
          </a:p>
        </p:txBody>
      </p:sp>
    </p:spTree>
    <p:extLst>
      <p:ext uri="{BB962C8B-B14F-4D97-AF65-F5344CB8AC3E}">
        <p14:creationId xmlns:p14="http://schemas.microsoft.com/office/powerpoint/2010/main" val="218716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a:extLst>
              <a:ext uri="{FF2B5EF4-FFF2-40B4-BE49-F238E27FC236}">
                <a16:creationId xmlns:a16="http://schemas.microsoft.com/office/drawing/2014/main" id="{0175E24F-5F12-4A31-977C-92B14D6ED094}"/>
              </a:ext>
            </a:extLst>
          </p:cNvPr>
          <p:cNvGrpSpPr/>
          <p:nvPr/>
        </p:nvGrpSpPr>
        <p:grpSpPr>
          <a:xfrm>
            <a:off x="1245128" y="954198"/>
            <a:ext cx="8889472" cy="701040"/>
            <a:chOff x="3129129" y="1121776"/>
            <a:chExt cx="5933741" cy="1171624"/>
          </a:xfrm>
        </p:grpSpPr>
        <p:sp>
          <p:nvSpPr>
            <p:cNvPr id="7" name="圆角矩形 2">
              <a:extLst>
                <a:ext uri="{FF2B5EF4-FFF2-40B4-BE49-F238E27FC236}">
                  <a16:creationId xmlns:a16="http://schemas.microsoft.com/office/drawing/2014/main" id="{8A13CB64-3818-4074-A703-C94F0F6A0E13}"/>
                </a:ext>
              </a:extLst>
            </p:cNvPr>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a:extLst>
                <a:ext uri="{FF2B5EF4-FFF2-40B4-BE49-F238E27FC236}">
                  <a16:creationId xmlns:a16="http://schemas.microsoft.com/office/drawing/2014/main" id="{103904A3-E641-4FA8-A2E5-9DB429CADAC8}"/>
                </a:ext>
              </a:extLst>
            </p:cNvPr>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a:extLst>
              <a:ext uri="{FF2B5EF4-FFF2-40B4-BE49-F238E27FC236}">
                <a16:creationId xmlns:a16="http://schemas.microsoft.com/office/drawing/2014/main" id="{2FBE4E7E-9361-4FAE-9EDA-DEB6ACC195E6}"/>
              </a:ext>
            </a:extLst>
          </p:cNvPr>
          <p:cNvSpPr txBox="1"/>
          <p:nvPr/>
        </p:nvSpPr>
        <p:spPr>
          <a:xfrm>
            <a:off x="2617693" y="1066492"/>
            <a:ext cx="5522771" cy="461665"/>
          </a:xfrm>
          <a:prstGeom prst="rect">
            <a:avLst/>
          </a:prstGeom>
          <a:noFill/>
        </p:spPr>
        <p:txBody>
          <a:bodyPr wrap="square" rtlCol="0">
            <a:spAutoFit/>
          </a:bodyPr>
          <a:lstStyle/>
          <a:p>
            <a:pPr algn="ctr"/>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Vòng Lặp Trong Java</a:t>
            </a:r>
            <a:endParaRPr lang="zh-CN" altLang="en-US" sz="24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a:extLst>
              <a:ext uri="{FF2B5EF4-FFF2-40B4-BE49-F238E27FC236}">
                <a16:creationId xmlns:a16="http://schemas.microsoft.com/office/drawing/2014/main" id="{C241E27F-2304-4863-9511-10B2B1CC4750}"/>
              </a:ext>
            </a:extLst>
          </p:cNvPr>
          <p:cNvGrpSpPr/>
          <p:nvPr/>
        </p:nvGrpSpPr>
        <p:grpSpPr>
          <a:xfrm>
            <a:off x="1651723" y="924104"/>
            <a:ext cx="860201" cy="789889"/>
            <a:chOff x="2912215" y="455848"/>
            <a:chExt cx="1066422" cy="1974366"/>
          </a:xfrm>
        </p:grpSpPr>
        <p:grpSp>
          <p:nvGrpSpPr>
            <p:cNvPr id="11" name="组合 5">
              <a:extLst>
                <a:ext uri="{FF2B5EF4-FFF2-40B4-BE49-F238E27FC236}">
                  <a16:creationId xmlns:a16="http://schemas.microsoft.com/office/drawing/2014/main" id="{1C3A665A-C7C6-4939-BF47-BD12F60A77FB}"/>
                </a:ext>
              </a:extLst>
            </p:cNvPr>
            <p:cNvGrpSpPr/>
            <p:nvPr/>
          </p:nvGrpSpPr>
          <p:grpSpPr>
            <a:xfrm>
              <a:off x="2912215" y="455848"/>
              <a:ext cx="1066422" cy="1974366"/>
              <a:chOff x="2996200" y="693603"/>
              <a:chExt cx="1014663" cy="1878543"/>
            </a:xfrm>
          </p:grpSpPr>
          <p:sp>
            <p:nvSpPr>
              <p:cNvPr id="13" name="椭圆 13">
                <a:extLst>
                  <a:ext uri="{FF2B5EF4-FFF2-40B4-BE49-F238E27FC236}">
                    <a16:creationId xmlns:a16="http://schemas.microsoft.com/office/drawing/2014/main" id="{A406167F-782A-421E-A6D9-07609F4DAD75}"/>
                  </a:ext>
                </a:extLst>
              </p:cNvPr>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a:extLst>
                  <a:ext uri="{FF2B5EF4-FFF2-40B4-BE49-F238E27FC236}">
                    <a16:creationId xmlns:a16="http://schemas.microsoft.com/office/drawing/2014/main" id="{8AC6A69C-98F5-43A1-AFF2-99CFB27FD06B}"/>
                  </a:ext>
                </a:extLst>
              </p:cNvPr>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a:extLst>
                <a:ext uri="{FF2B5EF4-FFF2-40B4-BE49-F238E27FC236}">
                  <a16:creationId xmlns:a16="http://schemas.microsoft.com/office/drawing/2014/main" id="{9772CA32-DA10-410B-BD1B-7442BD427930}"/>
                </a:ext>
              </a:extLst>
            </p:cNvPr>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01</a:t>
              </a:r>
              <a:endParaRPr lang="zh-CN" altLang="en-US" sz="2400">
                <a:solidFill>
                  <a:srgbClr val="E87071"/>
                </a:solidFill>
                <a:latin typeface="Impact" panose="020B0806030902050204" pitchFamily="34" charset="0"/>
              </a:endParaRPr>
            </a:p>
          </p:txBody>
        </p:sp>
      </p:grpSp>
      <p:sp>
        <p:nvSpPr>
          <p:cNvPr id="15" name="Callout: Down Arrow 2">
            <a:extLst>
              <a:ext uri="{FF2B5EF4-FFF2-40B4-BE49-F238E27FC236}">
                <a16:creationId xmlns:a16="http://schemas.microsoft.com/office/drawing/2014/main" id="{254448C3-805D-4C8E-8DE1-C5F274B3FFA5}"/>
              </a:ext>
            </a:extLst>
          </p:cNvPr>
          <p:cNvSpPr/>
          <p:nvPr/>
        </p:nvSpPr>
        <p:spPr>
          <a:xfrm>
            <a:off x="4583306" y="1691938"/>
            <a:ext cx="2096870" cy="701040"/>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Ví Dụ</a:t>
            </a:r>
          </a:p>
        </p:txBody>
      </p:sp>
      <p:pic>
        <p:nvPicPr>
          <p:cNvPr id="16" name="Picture 15">
            <a:extLst>
              <a:ext uri="{FF2B5EF4-FFF2-40B4-BE49-F238E27FC236}">
                <a16:creationId xmlns:a16="http://schemas.microsoft.com/office/drawing/2014/main" id="{E15EA29D-3654-4BC7-BC98-CE5EB2F8B6E5}"/>
              </a:ext>
            </a:extLst>
          </p:cNvPr>
          <p:cNvPicPr>
            <a:picLocks noChangeAspect="1"/>
          </p:cNvPicPr>
          <p:nvPr/>
        </p:nvPicPr>
        <p:blipFill>
          <a:blip r:embed="rId4"/>
          <a:stretch>
            <a:fillRect/>
          </a:stretch>
        </p:blipFill>
        <p:spPr>
          <a:xfrm>
            <a:off x="2063457" y="2429678"/>
            <a:ext cx="7136569" cy="3590122"/>
          </a:xfrm>
          <a:prstGeom prst="rect">
            <a:avLst/>
          </a:prstGeom>
        </p:spPr>
      </p:pic>
    </p:spTree>
    <p:extLst>
      <p:ext uri="{BB962C8B-B14F-4D97-AF65-F5344CB8AC3E}">
        <p14:creationId xmlns:p14="http://schemas.microsoft.com/office/powerpoint/2010/main" val="3954042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128677" y="1132463"/>
            <a:ext cx="9082123" cy="723708"/>
            <a:chOff x="3129129" y="1121776"/>
            <a:chExt cx="5933741" cy="1171624"/>
          </a:xfrm>
        </p:grpSpPr>
        <p:sp>
          <p:nvSpPr>
            <p:cNvPr id="7" name="圆角矩形 1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adFill>
              <a:gsLst>
                <a:gs pos="0">
                  <a:srgbClr val="FFAA2D"/>
                </a:gs>
                <a:gs pos="100000">
                  <a:srgbClr val="FFD393"/>
                </a:gs>
              </a:gsLst>
              <a:lin ang="0" scaled="0"/>
            </a:grad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Lệnh Điều Khiển Trong Vòng Lặp</a:t>
              </a:r>
              <a:endParaRPr lang="zh-CN" altLang="en-US" sz="28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21"/>
          <p:cNvGrpSpPr/>
          <p:nvPr/>
        </p:nvGrpSpPr>
        <p:grpSpPr>
          <a:xfrm>
            <a:off x="1343912" y="1153734"/>
            <a:ext cx="1094841" cy="1001458"/>
            <a:chOff x="3222820" y="1148080"/>
            <a:chExt cx="1484216" cy="1750177"/>
          </a:xfrm>
        </p:grpSpPr>
        <p:grpSp>
          <p:nvGrpSpPr>
            <p:cNvPr id="10" name="组合 25"/>
            <p:cNvGrpSpPr/>
            <p:nvPr/>
          </p:nvGrpSpPr>
          <p:grpSpPr>
            <a:xfrm>
              <a:off x="3420363" y="1295115"/>
              <a:ext cx="1286673" cy="1603142"/>
              <a:chOff x="7380501" y="2927402"/>
              <a:chExt cx="2311887" cy="2880512"/>
            </a:xfrm>
          </p:grpSpPr>
          <p:sp>
            <p:nvSpPr>
              <p:cNvPr id="12"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3"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1" name="椭圆 26"/>
            <p:cNvSpPr/>
            <p:nvPr/>
          </p:nvSpPr>
          <p:spPr>
            <a:xfrm>
              <a:off x="3222820" y="1148080"/>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rgbClr val="FFC000"/>
                  </a:solidFill>
                  <a:latin typeface="Impact" panose="020B0806030902050204" pitchFamily="34" charset="0"/>
                </a:rPr>
                <a:t>01</a:t>
              </a:r>
              <a:endParaRPr lang="zh-CN" altLang="en-US" sz="2800">
                <a:solidFill>
                  <a:srgbClr val="FFC000"/>
                </a:solidFill>
                <a:latin typeface="Impact" panose="020B0806030902050204" pitchFamily="34" charset="0"/>
              </a:endParaRPr>
            </a:p>
          </p:txBody>
        </p:sp>
      </p:grpSp>
      <p:sp>
        <p:nvSpPr>
          <p:cNvPr id="15" name="Arrow: Pentagon 1">
            <a:extLst>
              <a:ext uri="{FF2B5EF4-FFF2-40B4-BE49-F238E27FC236}">
                <a16:creationId xmlns:a16="http://schemas.microsoft.com/office/drawing/2014/main" id="{7E9EEA28-9BB5-48D0-9678-0FF94BF83FEC}"/>
              </a:ext>
            </a:extLst>
          </p:cNvPr>
          <p:cNvSpPr/>
          <p:nvPr/>
        </p:nvSpPr>
        <p:spPr>
          <a:xfrm>
            <a:off x="1373879" y="1886024"/>
            <a:ext cx="1919538" cy="42273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C00000"/>
                </a:solidFill>
              </a:rPr>
              <a:t>continue;</a:t>
            </a:r>
          </a:p>
        </p:txBody>
      </p:sp>
      <p:sp>
        <p:nvSpPr>
          <p:cNvPr id="16" name="Rectangle 15">
            <a:extLst>
              <a:ext uri="{FF2B5EF4-FFF2-40B4-BE49-F238E27FC236}">
                <a16:creationId xmlns:a16="http://schemas.microsoft.com/office/drawing/2014/main" id="{09A9B20D-C4D7-4CB6-AA3D-B80D4EBF17CE}"/>
              </a:ext>
            </a:extLst>
          </p:cNvPr>
          <p:cNvSpPr/>
          <p:nvPr/>
        </p:nvSpPr>
        <p:spPr>
          <a:xfrm>
            <a:off x="1959154" y="2548620"/>
            <a:ext cx="7776780" cy="13334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2800"/>
              <a:t>Bỏ qua việc thực hiện các câu lệnh nằm sau từ khóa </a:t>
            </a:r>
            <a:r>
              <a:rPr lang="en-US" sz="2800">
                <a:solidFill>
                  <a:srgbClr val="C00000"/>
                </a:solidFill>
              </a:rPr>
              <a:t>continue</a:t>
            </a:r>
            <a:r>
              <a:rPr lang="en-US" sz="2800"/>
              <a:t> trong thân vòng lặp</a:t>
            </a:r>
          </a:p>
          <a:p>
            <a:pPr marL="285750" indent="-285750">
              <a:buFontTx/>
              <a:buChar char="-"/>
            </a:pPr>
            <a:r>
              <a:rPr lang="en-US" sz="2800"/>
              <a:t>Chuyển sang lần lặp tiếp theo</a:t>
            </a:r>
          </a:p>
        </p:txBody>
      </p:sp>
      <p:sp>
        <p:nvSpPr>
          <p:cNvPr id="17" name="Arrow: Pentagon 13">
            <a:extLst>
              <a:ext uri="{FF2B5EF4-FFF2-40B4-BE49-F238E27FC236}">
                <a16:creationId xmlns:a16="http://schemas.microsoft.com/office/drawing/2014/main" id="{B24D927D-6E59-4AC2-BFF0-74F16659905C}"/>
              </a:ext>
            </a:extLst>
          </p:cNvPr>
          <p:cNvSpPr/>
          <p:nvPr/>
        </p:nvSpPr>
        <p:spPr>
          <a:xfrm>
            <a:off x="1331898" y="4099917"/>
            <a:ext cx="1919538" cy="42273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C00000"/>
                </a:solidFill>
              </a:rPr>
              <a:t>break;</a:t>
            </a:r>
          </a:p>
        </p:txBody>
      </p:sp>
      <p:sp>
        <p:nvSpPr>
          <p:cNvPr id="18" name="Rectangle 17">
            <a:extLst>
              <a:ext uri="{FF2B5EF4-FFF2-40B4-BE49-F238E27FC236}">
                <a16:creationId xmlns:a16="http://schemas.microsoft.com/office/drawing/2014/main" id="{E91F84F3-FFC4-4357-894D-789699F201B0}"/>
              </a:ext>
            </a:extLst>
          </p:cNvPr>
          <p:cNvSpPr/>
          <p:nvPr/>
        </p:nvSpPr>
        <p:spPr>
          <a:xfrm>
            <a:off x="1959154" y="4762513"/>
            <a:ext cx="7776780" cy="13334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2800"/>
              <a:t>Thoát khỏi vòng lặp ngay lập tức kể cả khi điều kiện lặp vẫn đang đúng</a:t>
            </a:r>
          </a:p>
        </p:txBody>
      </p:sp>
    </p:spTree>
    <p:extLst>
      <p:ext uri="{BB962C8B-B14F-4D97-AF65-F5344CB8AC3E}">
        <p14:creationId xmlns:p14="http://schemas.microsoft.com/office/powerpoint/2010/main" val="2495510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295400" y="1177508"/>
            <a:ext cx="881280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cs typeface="Times New Roman" panose="02020603050405020304" pitchFamily="18" charset="0"/>
                </a:rPr>
                <a:t>Mảng/Danh Sách Trong Java</a:t>
              </a:r>
              <a:endParaRPr lang="zh-CN" altLang="en-US" sz="2800" b="1">
                <a:solidFill>
                  <a:schemeClr val="bg1"/>
                </a:solidFill>
                <a:latin typeface="Times New Roman" panose="02020603050405020304" pitchFamily="18" charset="0"/>
                <a:cs typeface="Times New Roman" panose="02020603050405020304" pitchFamily="18" charset="0"/>
              </a:endParaRPr>
            </a:p>
          </p:txBody>
        </p:sp>
      </p:grpSp>
      <p:grpSp>
        <p:nvGrpSpPr>
          <p:cNvPr id="9" name="组合 20"/>
          <p:cNvGrpSpPr/>
          <p:nvPr/>
        </p:nvGrpSpPr>
        <p:grpSpPr>
          <a:xfrm>
            <a:off x="1540733" y="1122534"/>
            <a:ext cx="966550" cy="1026822"/>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720610"/>
            </a:xfrm>
            <a:prstGeom prst="rect">
              <a:avLst/>
            </a:prstGeom>
            <a:noFill/>
          </p:spPr>
          <p:txBody>
            <a:bodyPr wrap="square" rtlCol="0">
              <a:spAutoFit/>
            </a:bodyPr>
            <a:lstStyle/>
            <a:p>
              <a:r>
                <a:rPr lang="en-US" altLang="zh-CN"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02</a:t>
              </a:r>
              <a:endParaRPr lang="zh-CN" altLang="en-US"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17" name="Rectangle 1">
            <a:extLst>
              <a:ext uri="{FF2B5EF4-FFF2-40B4-BE49-F238E27FC236}">
                <a16:creationId xmlns:a16="http://schemas.microsoft.com/office/drawing/2014/main" id="{1855D609-6AA6-41C4-9278-75E9D253ABA6}"/>
              </a:ext>
            </a:extLst>
          </p:cNvPr>
          <p:cNvSpPr>
            <a:spLocks noChangeArrowheads="1"/>
          </p:cNvSpPr>
          <p:nvPr/>
        </p:nvSpPr>
        <p:spPr bwMode="auto">
          <a:xfrm>
            <a:off x="1295400" y="1823187"/>
            <a:ext cx="8991600" cy="289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457200" lvl="0" indent="-457200" defTabSz="914400">
              <a:buFont typeface="Wingdings" panose="05000000000000000000" pitchFamily="2" charset="2"/>
              <a:buChar char="Ø"/>
            </a:pPr>
            <a:r>
              <a:rPr lang="en-US" altLang="en-US" sz="2600">
                <a:solidFill>
                  <a:srgbClr val="333333"/>
                </a:solidFill>
                <a:latin typeface="Times New Roman" panose="02020603050405020304" pitchFamily="18" charset="0"/>
                <a:cs typeface="Times New Roman" panose="02020603050405020304" pitchFamily="18" charset="0"/>
              </a:rPr>
              <a:t>Mảng (array) là một tập hợp các phần tử có cùng kiểu được lưu trữ gần nhau trong bộ nhớ.</a:t>
            </a:r>
            <a:endParaRPr lang="en-US" altLang="en-US" sz="2600">
              <a:latin typeface="Times New Roman" panose="02020603050405020304" pitchFamily="18" charset="0"/>
              <a:cs typeface="Times New Roman" panose="02020603050405020304" pitchFamily="18" charset="0"/>
            </a:endParaRPr>
          </a:p>
          <a:p>
            <a:pPr marL="457200" lvl="0" indent="-457200" defTabSz="914400">
              <a:buFont typeface="Wingdings" panose="05000000000000000000" pitchFamily="2" charset="2"/>
              <a:buChar char="Ø"/>
            </a:pPr>
            <a:r>
              <a:rPr lang="en-US" altLang="en-US" sz="2600">
                <a:solidFill>
                  <a:srgbClr val="333333"/>
                </a:solidFill>
                <a:latin typeface="Times New Roman" panose="02020603050405020304" pitchFamily="18" charset="0"/>
                <a:cs typeface="Times New Roman" panose="02020603050405020304" pitchFamily="18" charset="0"/>
              </a:rPr>
              <a:t>Là một đối tượng chứa các phần tử có kiểu dữ liệu giống nhau. </a:t>
            </a:r>
          </a:p>
          <a:p>
            <a:pPr marL="457200" lvl="0" indent="-457200" defTabSz="914400">
              <a:buFont typeface="Wingdings" panose="05000000000000000000" pitchFamily="2" charset="2"/>
              <a:buChar char="Ø"/>
            </a:pPr>
            <a:r>
              <a:rPr lang="en-US" altLang="en-US" sz="2600">
                <a:solidFill>
                  <a:srgbClr val="333333"/>
                </a:solidFill>
                <a:latin typeface="Times New Roman" panose="02020603050405020304" pitchFamily="18" charset="0"/>
                <a:cs typeface="Times New Roman" panose="02020603050405020304" pitchFamily="18" charset="0"/>
              </a:rPr>
              <a:t>Chỉ có thể lưu trữ một tập các phần tử có số lượng phần tử cố định.</a:t>
            </a:r>
            <a:endParaRPr lang="en-US" altLang="en-US" sz="2600">
              <a:latin typeface="Times New Roman" panose="02020603050405020304" pitchFamily="18" charset="0"/>
              <a:cs typeface="Times New Roman" panose="02020603050405020304" pitchFamily="18" charset="0"/>
            </a:endParaRPr>
          </a:p>
          <a:p>
            <a:pPr marL="457200" lvl="0" indent="-457200" defTabSz="914400">
              <a:buFont typeface="Wingdings" panose="05000000000000000000" pitchFamily="2" charset="2"/>
              <a:buChar char="Ø"/>
            </a:pPr>
            <a:r>
              <a:rPr lang="en-US" altLang="en-US" sz="2600">
                <a:solidFill>
                  <a:srgbClr val="333333"/>
                </a:solidFill>
                <a:latin typeface="Times New Roman" panose="02020603050405020304" pitchFamily="18" charset="0"/>
                <a:cs typeface="Times New Roman" panose="02020603050405020304" pitchFamily="18" charset="0"/>
              </a:rPr>
              <a:t>Mảng trong java lưu các phần tử theo chỉ số, chỉ số của phần tử đầu tiên là 0.</a:t>
            </a:r>
            <a:endParaRPr lang="en-US" altLang="en-US" sz="2600">
              <a:latin typeface="Times New Roman" panose="02020603050405020304" pitchFamily="18" charset="0"/>
              <a:cs typeface="Times New Roman" panose="02020603050405020304" pitchFamily="18" charset="0"/>
            </a:endParaRPr>
          </a:p>
        </p:txBody>
      </p:sp>
      <p:pic>
        <p:nvPicPr>
          <p:cNvPr id="18" name="Picture 2" descr="Mảng trong java">
            <a:extLst>
              <a:ext uri="{FF2B5EF4-FFF2-40B4-BE49-F238E27FC236}">
                <a16:creationId xmlns:a16="http://schemas.microsoft.com/office/drawing/2014/main" id="{CE91718A-A9A3-400B-AD39-7F12D4C0E3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67783" y="4274820"/>
            <a:ext cx="5778197" cy="1897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8508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838200" y="1112908"/>
            <a:ext cx="914400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cs typeface="Times New Roman" panose="02020603050405020304" pitchFamily="18" charset="0"/>
                </a:rPr>
                <a:t>Mảng/Danh Sách Trong Java</a:t>
              </a:r>
              <a:endParaRPr lang="zh-CN" altLang="en-US" sz="2800" b="1">
                <a:solidFill>
                  <a:schemeClr val="bg1"/>
                </a:solidFill>
                <a:latin typeface="Times New Roman" panose="02020603050405020304" pitchFamily="18" charset="0"/>
                <a:cs typeface="Times New Roman" panose="02020603050405020304" pitchFamily="18" charset="0"/>
              </a:endParaRPr>
            </a:p>
          </p:txBody>
        </p:sp>
      </p:grpSp>
      <p:grpSp>
        <p:nvGrpSpPr>
          <p:cNvPr id="9" name="组合 20"/>
          <p:cNvGrpSpPr/>
          <p:nvPr/>
        </p:nvGrpSpPr>
        <p:grpSpPr>
          <a:xfrm>
            <a:off x="992093" y="1065827"/>
            <a:ext cx="958628" cy="960120"/>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720610"/>
            </a:xfrm>
            <a:prstGeom prst="rect">
              <a:avLst/>
            </a:prstGeom>
            <a:noFill/>
          </p:spPr>
          <p:txBody>
            <a:bodyPr wrap="square" rtlCol="0">
              <a:spAutoFit/>
            </a:bodyPr>
            <a:lstStyle/>
            <a:p>
              <a:r>
                <a:rPr lang="en-US" altLang="zh-CN"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02</a:t>
              </a:r>
              <a:endParaRPr lang="zh-CN" altLang="en-US"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17" name="Arrow: Pentagon 1">
            <a:extLst>
              <a:ext uri="{FF2B5EF4-FFF2-40B4-BE49-F238E27FC236}">
                <a16:creationId xmlns:a16="http://schemas.microsoft.com/office/drawing/2014/main" id="{57CFB61F-654D-4749-8786-7A20DE6806F8}"/>
              </a:ext>
            </a:extLst>
          </p:cNvPr>
          <p:cNvSpPr/>
          <p:nvPr/>
        </p:nvSpPr>
        <p:spPr>
          <a:xfrm>
            <a:off x="992092" y="1900465"/>
            <a:ext cx="8835871" cy="375552"/>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a:solidFill>
                  <a:srgbClr val="FF0000"/>
                </a:solidFill>
                <a:latin typeface="Times New Roman" panose="02020603050405020304" pitchFamily="18" charset="0"/>
                <a:cs typeface="Times New Roman" panose="02020603050405020304" pitchFamily="18" charset="0"/>
              </a:rPr>
              <a:t>Mảng là tập hợp có giới hạn các phần tử có CÙNG KIỂU DỮ LIỆU</a:t>
            </a:r>
          </a:p>
        </p:txBody>
      </p:sp>
      <p:sp>
        <p:nvSpPr>
          <p:cNvPr id="18" name="Arrow: Pentagon 14">
            <a:extLst>
              <a:ext uri="{FF2B5EF4-FFF2-40B4-BE49-F238E27FC236}">
                <a16:creationId xmlns:a16="http://schemas.microsoft.com/office/drawing/2014/main" id="{44999129-644D-450E-9780-8A7C3ADF147A}"/>
              </a:ext>
            </a:extLst>
          </p:cNvPr>
          <p:cNvSpPr/>
          <p:nvPr/>
        </p:nvSpPr>
        <p:spPr>
          <a:xfrm>
            <a:off x="992092" y="2424963"/>
            <a:ext cx="8835871" cy="375552"/>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a:solidFill>
                  <a:srgbClr val="FF0000"/>
                </a:solidFill>
                <a:latin typeface="Times New Roman" panose="02020603050405020304" pitchFamily="18" charset="0"/>
                <a:cs typeface="Times New Roman" panose="02020603050405020304" pitchFamily="18" charset="0"/>
              </a:rPr>
              <a:t>Số l</a:t>
            </a:r>
            <a:r>
              <a:rPr lang="vi-VN" sz="2400">
                <a:solidFill>
                  <a:srgbClr val="FF0000"/>
                </a:solidFill>
                <a:latin typeface="Times New Roman" panose="02020603050405020304" pitchFamily="18" charset="0"/>
                <a:cs typeface="Times New Roman" panose="02020603050405020304" pitchFamily="18" charset="0"/>
              </a:rPr>
              <a:t>ư</a:t>
            </a:r>
            <a:r>
              <a:rPr lang="en-US" sz="2400">
                <a:solidFill>
                  <a:srgbClr val="FF0000"/>
                </a:solidFill>
                <a:latin typeface="Times New Roman" panose="02020603050405020304" pitchFamily="18" charset="0"/>
                <a:cs typeface="Times New Roman" panose="02020603050405020304" pitchFamily="18" charset="0"/>
              </a:rPr>
              <a:t>ợng phần tử(size) đ</a:t>
            </a:r>
            <a:r>
              <a:rPr lang="vi-VN" sz="2400">
                <a:solidFill>
                  <a:srgbClr val="FF0000"/>
                </a:solidFill>
                <a:latin typeface="Times New Roman" panose="02020603050405020304" pitchFamily="18" charset="0"/>
                <a:cs typeface="Times New Roman" panose="02020603050405020304" pitchFamily="18" charset="0"/>
              </a:rPr>
              <a:t>ư</a:t>
            </a:r>
            <a:r>
              <a:rPr lang="en-US" sz="2400">
                <a:solidFill>
                  <a:srgbClr val="FF0000"/>
                </a:solidFill>
                <a:latin typeface="Times New Roman" panose="02020603050405020304" pitchFamily="18" charset="0"/>
                <a:cs typeface="Times New Roman" panose="02020603050405020304" pitchFamily="18" charset="0"/>
              </a:rPr>
              <a:t>ợc xác định khi khai báo và không đổi</a:t>
            </a:r>
          </a:p>
        </p:txBody>
      </p:sp>
      <p:sp>
        <p:nvSpPr>
          <p:cNvPr id="19" name="Callout: Down Arrow 2">
            <a:extLst>
              <a:ext uri="{FF2B5EF4-FFF2-40B4-BE49-F238E27FC236}">
                <a16:creationId xmlns:a16="http://schemas.microsoft.com/office/drawing/2014/main" id="{E04799ED-ADE8-4436-9541-F025A7157CF8}"/>
              </a:ext>
            </a:extLst>
          </p:cNvPr>
          <p:cNvSpPr/>
          <p:nvPr/>
        </p:nvSpPr>
        <p:spPr>
          <a:xfrm>
            <a:off x="4073017" y="2900636"/>
            <a:ext cx="2434728" cy="503585"/>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Cú pháp</a:t>
            </a:r>
          </a:p>
        </p:txBody>
      </p:sp>
      <p:pic>
        <p:nvPicPr>
          <p:cNvPr id="20" name="Picture 19">
            <a:extLst>
              <a:ext uri="{FF2B5EF4-FFF2-40B4-BE49-F238E27FC236}">
                <a16:creationId xmlns:a16="http://schemas.microsoft.com/office/drawing/2014/main" id="{D3D26565-54AC-48CE-B27C-CDBAD74B6527}"/>
              </a:ext>
            </a:extLst>
          </p:cNvPr>
          <p:cNvPicPr>
            <a:picLocks noChangeAspect="1"/>
          </p:cNvPicPr>
          <p:nvPr/>
        </p:nvPicPr>
        <p:blipFill>
          <a:blip r:embed="rId4"/>
          <a:stretch>
            <a:fillRect/>
          </a:stretch>
        </p:blipFill>
        <p:spPr>
          <a:xfrm>
            <a:off x="2467931" y="3404221"/>
            <a:ext cx="5884538" cy="2767979"/>
          </a:xfrm>
          <a:prstGeom prst="rect">
            <a:avLst/>
          </a:prstGeom>
        </p:spPr>
      </p:pic>
    </p:spTree>
    <p:extLst>
      <p:ext uri="{BB962C8B-B14F-4D97-AF65-F5344CB8AC3E}">
        <p14:creationId xmlns:p14="http://schemas.microsoft.com/office/powerpoint/2010/main" val="3258202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838200" y="1159874"/>
            <a:ext cx="914400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cs typeface="Times New Roman" panose="02020603050405020304" pitchFamily="18" charset="0"/>
                </a:rPr>
                <a:t>Mảng/Danh Sách Trong Java</a:t>
              </a:r>
              <a:endParaRPr lang="zh-CN" altLang="en-US" sz="2800" b="1">
                <a:solidFill>
                  <a:schemeClr val="bg1"/>
                </a:solidFill>
                <a:latin typeface="Times New Roman" panose="02020603050405020304" pitchFamily="18" charset="0"/>
                <a:cs typeface="Times New Roman" panose="02020603050405020304" pitchFamily="18" charset="0"/>
              </a:endParaRPr>
            </a:p>
          </p:txBody>
        </p:sp>
      </p:grpSp>
      <p:grpSp>
        <p:nvGrpSpPr>
          <p:cNvPr id="9" name="组合 20"/>
          <p:cNvGrpSpPr/>
          <p:nvPr/>
        </p:nvGrpSpPr>
        <p:grpSpPr>
          <a:xfrm>
            <a:off x="992093" y="1112793"/>
            <a:ext cx="958628" cy="960120"/>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720610"/>
            </a:xfrm>
            <a:prstGeom prst="rect">
              <a:avLst/>
            </a:prstGeom>
            <a:noFill/>
          </p:spPr>
          <p:txBody>
            <a:bodyPr wrap="square" rtlCol="0">
              <a:spAutoFit/>
            </a:bodyPr>
            <a:lstStyle/>
            <a:p>
              <a:r>
                <a:rPr lang="en-US" altLang="zh-CN"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02</a:t>
              </a:r>
              <a:endParaRPr lang="zh-CN" altLang="en-US"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17" name="Arrow: Pentagon 1">
            <a:extLst>
              <a:ext uri="{FF2B5EF4-FFF2-40B4-BE49-F238E27FC236}">
                <a16:creationId xmlns:a16="http://schemas.microsoft.com/office/drawing/2014/main" id="{BDC382DA-B327-4521-8A37-3BF46E4217C2}"/>
              </a:ext>
            </a:extLst>
          </p:cNvPr>
          <p:cNvSpPr/>
          <p:nvPr/>
        </p:nvSpPr>
        <p:spPr>
          <a:xfrm>
            <a:off x="992094" y="1891350"/>
            <a:ext cx="4418106" cy="442294"/>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t>Mảng</a:t>
            </a:r>
            <a:r>
              <a:rPr lang="en-US" sz="2800" dirty="0"/>
              <a:t> </a:t>
            </a:r>
            <a:r>
              <a:rPr lang="en-US" sz="2800" dirty="0" err="1"/>
              <a:t>nhiều</a:t>
            </a:r>
            <a:r>
              <a:rPr lang="en-US" sz="2800" dirty="0"/>
              <a:t> </a:t>
            </a:r>
            <a:r>
              <a:rPr lang="en-US" sz="2800" dirty="0" err="1"/>
              <a:t>chiều</a:t>
            </a:r>
            <a:endParaRPr lang="en-US" sz="2800" dirty="0"/>
          </a:p>
        </p:txBody>
      </p:sp>
      <p:sp>
        <p:nvSpPr>
          <p:cNvPr id="18" name="Arrow: Pentagon 14">
            <a:extLst>
              <a:ext uri="{FF2B5EF4-FFF2-40B4-BE49-F238E27FC236}">
                <a16:creationId xmlns:a16="http://schemas.microsoft.com/office/drawing/2014/main" id="{54DD21D4-0377-4110-B608-E112F713084C}"/>
              </a:ext>
            </a:extLst>
          </p:cNvPr>
          <p:cNvSpPr/>
          <p:nvPr/>
        </p:nvSpPr>
        <p:spPr>
          <a:xfrm>
            <a:off x="992263" y="2444829"/>
            <a:ext cx="8743066" cy="1461589"/>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a:solidFill>
                  <a:srgbClr val="FF0000"/>
                </a:solidFill>
                <a:latin typeface="Times New Roman" panose="02020603050405020304" pitchFamily="18" charset="0"/>
                <a:cs typeface="Times New Roman" panose="02020603050405020304" pitchFamily="18" charset="0"/>
              </a:rPr>
              <a:t>Là mảng lồng nhau(mảng của các mảng)</a:t>
            </a:r>
          </a:p>
          <a:p>
            <a:pPr marL="342900" indent="-342900">
              <a:buFontTx/>
              <a:buChar char="-"/>
            </a:pPr>
            <a:r>
              <a:rPr lang="en-US" sz="2400">
                <a:solidFill>
                  <a:srgbClr val="FF0000"/>
                </a:solidFill>
                <a:latin typeface="Times New Roman" panose="02020603050405020304" pitchFamily="18" charset="0"/>
                <a:cs typeface="Times New Roman" panose="02020603050405020304" pitchFamily="18" charset="0"/>
              </a:rPr>
              <a:t>Mảng 2 chiều: mảng của các mảng 1 chiều</a:t>
            </a:r>
          </a:p>
          <a:p>
            <a:pPr marL="342900" indent="-342900">
              <a:buFontTx/>
              <a:buChar char="-"/>
            </a:pPr>
            <a:r>
              <a:rPr lang="en-US" sz="2400">
                <a:solidFill>
                  <a:srgbClr val="FF0000"/>
                </a:solidFill>
                <a:latin typeface="Times New Roman" panose="02020603050405020304" pitchFamily="18" charset="0"/>
                <a:cs typeface="Times New Roman" panose="02020603050405020304" pitchFamily="18" charset="0"/>
              </a:rPr>
              <a:t>Mảng 3 chiều: mảng của các mảng 2 chiều</a:t>
            </a:r>
          </a:p>
          <a:p>
            <a:pPr marL="342900" indent="-342900">
              <a:buFontTx/>
              <a:buChar char="-"/>
            </a:pPr>
            <a:r>
              <a:rPr lang="en-US" sz="2400">
                <a:solidFill>
                  <a:srgbClr val="FF0000"/>
                </a:solidFill>
                <a:latin typeface="Times New Roman" panose="02020603050405020304" pitchFamily="18" charset="0"/>
                <a:cs typeface="Times New Roman" panose="02020603050405020304" pitchFamily="18" charset="0"/>
              </a:rPr>
              <a:t>Chiều của mảng đ</a:t>
            </a:r>
            <a:r>
              <a:rPr lang="vi-VN" sz="2400">
                <a:solidFill>
                  <a:srgbClr val="FF0000"/>
                </a:solidFill>
                <a:latin typeface="Times New Roman" panose="02020603050405020304" pitchFamily="18" charset="0"/>
                <a:cs typeface="Times New Roman" panose="02020603050405020304" pitchFamily="18" charset="0"/>
              </a:rPr>
              <a:t>ư</a:t>
            </a:r>
            <a:r>
              <a:rPr lang="en-US" sz="2400">
                <a:solidFill>
                  <a:srgbClr val="FF0000"/>
                </a:solidFill>
                <a:latin typeface="Times New Roman" panose="02020603050405020304" pitchFamily="18" charset="0"/>
                <a:cs typeface="Times New Roman" panose="02020603050405020304" pitchFamily="18" charset="0"/>
              </a:rPr>
              <a:t>ợc khai báo qua cặp dấu []</a:t>
            </a:r>
          </a:p>
        </p:txBody>
      </p:sp>
      <p:pic>
        <p:nvPicPr>
          <p:cNvPr id="19" name="Picture 18">
            <a:extLst>
              <a:ext uri="{FF2B5EF4-FFF2-40B4-BE49-F238E27FC236}">
                <a16:creationId xmlns:a16="http://schemas.microsoft.com/office/drawing/2014/main" id="{42AC56FF-12CF-4863-9172-A32F4EADF373}"/>
              </a:ext>
            </a:extLst>
          </p:cNvPr>
          <p:cNvPicPr>
            <a:picLocks noChangeAspect="1"/>
          </p:cNvPicPr>
          <p:nvPr/>
        </p:nvPicPr>
        <p:blipFill>
          <a:blip r:embed="rId4"/>
          <a:stretch>
            <a:fillRect/>
          </a:stretch>
        </p:blipFill>
        <p:spPr>
          <a:xfrm>
            <a:off x="2358441" y="3980302"/>
            <a:ext cx="6010709" cy="2268098"/>
          </a:xfrm>
          <a:prstGeom prst="rect">
            <a:avLst/>
          </a:prstGeom>
        </p:spPr>
      </p:pic>
    </p:spTree>
    <p:extLst>
      <p:ext uri="{BB962C8B-B14F-4D97-AF65-F5344CB8AC3E}">
        <p14:creationId xmlns:p14="http://schemas.microsoft.com/office/powerpoint/2010/main" val="1177759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838200" y="1246386"/>
            <a:ext cx="914400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cs typeface="Times New Roman" panose="02020603050405020304" pitchFamily="18" charset="0"/>
                </a:rPr>
                <a:t>Mảng/Danh Sách Trong Java</a:t>
              </a:r>
              <a:endParaRPr lang="zh-CN" altLang="en-US" sz="2800" b="1">
                <a:solidFill>
                  <a:schemeClr val="bg1"/>
                </a:solidFill>
                <a:latin typeface="Times New Roman" panose="02020603050405020304" pitchFamily="18" charset="0"/>
                <a:cs typeface="Times New Roman" panose="02020603050405020304" pitchFamily="18" charset="0"/>
              </a:endParaRPr>
            </a:p>
          </p:txBody>
        </p:sp>
      </p:grpSp>
      <p:grpSp>
        <p:nvGrpSpPr>
          <p:cNvPr id="9" name="组合 20"/>
          <p:cNvGrpSpPr/>
          <p:nvPr/>
        </p:nvGrpSpPr>
        <p:grpSpPr>
          <a:xfrm>
            <a:off x="992093" y="1199305"/>
            <a:ext cx="958628" cy="960120"/>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720610"/>
            </a:xfrm>
            <a:prstGeom prst="rect">
              <a:avLst/>
            </a:prstGeom>
            <a:noFill/>
          </p:spPr>
          <p:txBody>
            <a:bodyPr wrap="square" rtlCol="0">
              <a:spAutoFit/>
            </a:bodyPr>
            <a:lstStyle/>
            <a:p>
              <a:r>
                <a:rPr lang="en-US" altLang="zh-CN"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02</a:t>
              </a:r>
              <a:endParaRPr lang="zh-CN" altLang="en-US"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pic>
        <p:nvPicPr>
          <p:cNvPr id="17" name="Picture 16">
            <a:extLst>
              <a:ext uri="{FF2B5EF4-FFF2-40B4-BE49-F238E27FC236}">
                <a16:creationId xmlns:a16="http://schemas.microsoft.com/office/drawing/2014/main" id="{CB414200-AEA3-422E-BB4B-2B97433944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8802" y="2555367"/>
            <a:ext cx="3994172" cy="2397633"/>
          </a:xfrm>
          <a:prstGeom prst="rect">
            <a:avLst/>
          </a:prstGeom>
        </p:spPr>
      </p:pic>
      <p:sp>
        <p:nvSpPr>
          <p:cNvPr id="18" name="Rectangle 2">
            <a:extLst>
              <a:ext uri="{FF2B5EF4-FFF2-40B4-BE49-F238E27FC236}">
                <a16:creationId xmlns:a16="http://schemas.microsoft.com/office/drawing/2014/main" id="{43A5367C-3C20-42C6-BA97-0E00509CA9C4}"/>
              </a:ext>
            </a:extLst>
          </p:cNvPr>
          <p:cNvSpPr>
            <a:spLocks noChangeArrowheads="1"/>
          </p:cNvSpPr>
          <p:nvPr/>
        </p:nvSpPr>
        <p:spPr bwMode="auto">
          <a:xfrm>
            <a:off x="1085072" y="2596841"/>
            <a:ext cx="4096528" cy="2314686"/>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79350" rIns="9144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a:ln>
                  <a:noFill/>
                </a:ln>
                <a:solidFill>
                  <a:srgbClr val="C678DD"/>
                </a:solidFill>
                <a:effectLst/>
                <a:latin typeface="Times New Roman" panose="02020603050405020304" pitchFamily="18" charset="0"/>
                <a:cs typeface="Times New Roman" panose="02020603050405020304" pitchFamily="18" charset="0"/>
              </a:rPr>
              <a:t>int</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 a </a:t>
            </a:r>
            <a:r>
              <a:rPr kumimoji="0" lang="en-US" altLang="en-US" sz="2800" b="0" i="0" u="none" strike="noStrike" cap="none" normalizeH="0" baseline="0">
                <a:ln>
                  <a:noFill/>
                </a:ln>
                <a:solidFill>
                  <a:srgbClr val="56B6C2"/>
                </a:solidFill>
                <a:effectLst/>
                <a:latin typeface="Times New Roman" panose="02020603050405020304" pitchFamily="18" charset="0"/>
                <a:cs typeface="Times New Roman" panose="02020603050405020304" pitchFamily="18" charset="0"/>
              </a:rPr>
              <a:t>=</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a:t>
            </a:r>
            <a:r>
              <a:rPr kumimoji="0" lang="en-US" altLang="en-US" sz="2800" b="0" i="0" u="none" strike="noStrike" cap="none" normalizeH="0" baseline="0">
                <a:ln>
                  <a:noFill/>
                </a:ln>
                <a:solidFill>
                  <a:srgbClr val="D19A66"/>
                </a:solidFill>
                <a:effectLst/>
                <a:latin typeface="Times New Roman" panose="02020603050405020304" pitchFamily="18" charset="0"/>
                <a:cs typeface="Times New Roman" panose="02020603050405020304" pitchFamily="18" charset="0"/>
              </a:rPr>
              <a:t>1</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a:ln>
                  <a:noFill/>
                </a:ln>
                <a:solidFill>
                  <a:srgbClr val="D19A66"/>
                </a:solidFill>
                <a:effectLst/>
                <a:latin typeface="Times New Roman" panose="02020603050405020304" pitchFamily="18" charset="0"/>
                <a:cs typeface="Times New Roman" panose="02020603050405020304" pitchFamily="18" charset="0"/>
              </a:rPr>
              <a:t>2</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a:ln>
                  <a:noFill/>
                </a:ln>
                <a:solidFill>
                  <a:srgbClr val="D19A66"/>
                </a:solidFill>
                <a:effectLst/>
                <a:latin typeface="Times New Roman" panose="02020603050405020304" pitchFamily="18" charset="0"/>
                <a:cs typeface="Times New Roman" panose="02020603050405020304" pitchFamily="18" charset="0"/>
              </a:rPr>
              <a:t>3</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a:t>
            </a:r>
            <a:r>
              <a:rPr kumimoji="0" lang="en-US" altLang="en-US" sz="2800" b="0" i="0" u="none" strike="noStrike" cap="none" normalizeH="0" baseline="0">
                <a:ln>
                  <a:noFill/>
                </a:ln>
                <a:solidFill>
                  <a:srgbClr val="D19A66"/>
                </a:solidFill>
                <a:effectLst/>
                <a:latin typeface="Times New Roman" panose="02020603050405020304" pitchFamily="18" charset="0"/>
                <a:cs typeface="Times New Roman" panose="02020603050405020304" pitchFamily="18" charset="0"/>
              </a:rPr>
              <a:t>4</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a:ln>
                  <a:noFill/>
                </a:ln>
                <a:solidFill>
                  <a:srgbClr val="D19A66"/>
                </a:solidFill>
                <a:effectLst/>
                <a:latin typeface="Times New Roman" panose="02020603050405020304" pitchFamily="18" charset="0"/>
                <a:cs typeface="Times New Roman" panose="02020603050405020304" pitchFamily="18" charset="0"/>
              </a:rPr>
              <a:t>5</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a:ln>
                  <a:noFill/>
                </a:ln>
                <a:solidFill>
                  <a:srgbClr val="D19A66"/>
                </a:solidFill>
                <a:effectLst/>
                <a:latin typeface="Times New Roman" panose="02020603050405020304" pitchFamily="18" charset="0"/>
                <a:cs typeface="Times New Roman" panose="02020603050405020304" pitchFamily="18" charset="0"/>
              </a:rPr>
              <a:t>6</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a:ln>
                  <a:noFill/>
                </a:ln>
                <a:solidFill>
                  <a:srgbClr val="D19A66"/>
                </a:solidFill>
                <a:effectLst/>
                <a:latin typeface="Times New Roman" panose="02020603050405020304" pitchFamily="18" charset="0"/>
                <a:cs typeface="Times New Roman" panose="02020603050405020304" pitchFamily="18" charset="0"/>
              </a:rPr>
              <a:t>9</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a:t>
            </a:r>
            <a:r>
              <a:rPr kumimoji="0" lang="en-US" altLang="en-US" sz="2800" b="0" i="0" u="none" strike="noStrike" cap="none" normalizeH="0" baseline="0">
                <a:ln>
                  <a:noFill/>
                </a:ln>
                <a:solidFill>
                  <a:srgbClr val="D19A66"/>
                </a:solidFill>
                <a:effectLst/>
                <a:latin typeface="Times New Roman" panose="02020603050405020304" pitchFamily="18" charset="0"/>
                <a:cs typeface="Times New Roman" panose="02020603050405020304" pitchFamily="18" charset="0"/>
              </a:rPr>
              <a:t>7</a:t>
            </a: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a:ln>
                  <a:noFill/>
                </a:ln>
                <a:solidFill>
                  <a:srgbClr val="ABB2BF"/>
                </a:solidFill>
                <a:effectLst/>
                <a:latin typeface="Times New Roman" panose="02020603050405020304" pitchFamily="18" charset="0"/>
                <a:cs typeface="Times New Roman" panose="02020603050405020304" pitchFamily="18" charset="0"/>
              </a:rPr>
              <a:t>};</a:t>
            </a:r>
            <a:r>
              <a:rPr kumimoji="0" lang="en-US" altLang="en-US" sz="28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299892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7"/>
          <p:cNvGrpSpPr/>
          <p:nvPr/>
        </p:nvGrpSpPr>
        <p:grpSpPr>
          <a:xfrm>
            <a:off x="1066800" y="1048269"/>
            <a:ext cx="9144000" cy="657592"/>
            <a:chOff x="3129129" y="1121776"/>
            <a:chExt cx="5933741" cy="1171624"/>
          </a:xfrm>
          <a:solidFill>
            <a:schemeClr val="accent1">
              <a:lumMod val="75000"/>
            </a:schemeClr>
          </a:solidFill>
        </p:grpSpPr>
        <p:sp>
          <p:nvSpPr>
            <p:cNvPr id="7" name="圆角矩形 18"/>
            <p:cNvSpPr/>
            <p:nvPr/>
          </p:nvSpPr>
          <p:spPr>
            <a:xfrm>
              <a:off x="3129129" y="1121776"/>
              <a:ext cx="5933741" cy="117162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solidFill>
                  <a:srgbClr val="FFAA2D"/>
                </a:solidFill>
              </a:endParaRPr>
            </a:p>
          </p:txBody>
        </p:sp>
        <p:sp>
          <p:nvSpPr>
            <p:cNvPr id="8" name="圆角矩形 19"/>
            <p:cNvSpPr/>
            <p:nvPr/>
          </p:nvSpPr>
          <p:spPr>
            <a:xfrm>
              <a:off x="3289330" y="1253414"/>
              <a:ext cx="5613340" cy="908350"/>
            </a:xfrm>
            <a:prstGeom prst="roundRect">
              <a:avLst>
                <a:gd name="adj" fmla="val 50000"/>
              </a:avLst>
            </a:prstGeom>
            <a:grpFill/>
            <a:ln w="19050">
              <a:gradFill flip="none" rotWithShape="1">
                <a:gsLst>
                  <a:gs pos="0">
                    <a:schemeClr val="bg1">
                      <a:lumMod val="75000"/>
                    </a:schemeClr>
                  </a:gs>
                  <a:gs pos="100000">
                    <a:schemeClr val="bg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solidFill>
                    <a:schemeClr val="bg1"/>
                  </a:solidFill>
                  <a:latin typeface="Times New Roman" panose="02020603050405020304" pitchFamily="18" charset="0"/>
                  <a:cs typeface="Times New Roman" panose="02020603050405020304" pitchFamily="18" charset="0"/>
                </a:rPr>
                <a:t>Mảng/Danh Sách Trong Java</a:t>
              </a:r>
              <a:endParaRPr lang="zh-CN" altLang="en-US" sz="2800" b="1">
                <a:solidFill>
                  <a:schemeClr val="bg1"/>
                </a:solidFill>
                <a:latin typeface="Times New Roman" panose="02020603050405020304" pitchFamily="18" charset="0"/>
                <a:cs typeface="Times New Roman" panose="02020603050405020304" pitchFamily="18" charset="0"/>
              </a:endParaRPr>
            </a:p>
          </p:txBody>
        </p:sp>
      </p:grpSp>
      <p:grpSp>
        <p:nvGrpSpPr>
          <p:cNvPr id="9" name="组合 20"/>
          <p:cNvGrpSpPr/>
          <p:nvPr/>
        </p:nvGrpSpPr>
        <p:grpSpPr>
          <a:xfrm>
            <a:off x="1220693" y="1001188"/>
            <a:ext cx="958628" cy="960120"/>
            <a:chOff x="3150396" y="933507"/>
            <a:chExt cx="1350360" cy="1758295"/>
          </a:xfrm>
        </p:grpSpPr>
        <p:grpSp>
          <p:nvGrpSpPr>
            <p:cNvPr id="10" name="组合 21"/>
            <p:cNvGrpSpPr/>
            <p:nvPr/>
          </p:nvGrpSpPr>
          <p:grpSpPr>
            <a:xfrm>
              <a:off x="3150396" y="933507"/>
              <a:ext cx="1350360" cy="1758295"/>
              <a:chOff x="3222820" y="1148080"/>
              <a:chExt cx="1284820" cy="1672959"/>
            </a:xfrm>
          </p:grpSpPr>
          <p:grpSp>
            <p:nvGrpSpPr>
              <p:cNvPr id="12" name="组合 25"/>
              <p:cNvGrpSpPr/>
              <p:nvPr/>
            </p:nvGrpSpPr>
            <p:grpSpPr>
              <a:xfrm>
                <a:off x="3283275" y="1217897"/>
                <a:ext cx="1219082" cy="1603142"/>
                <a:chOff x="7134179" y="2788658"/>
                <a:chExt cx="2190439" cy="2880512"/>
              </a:xfrm>
            </p:grpSpPr>
            <p:sp>
              <p:nvSpPr>
                <p:cNvPr id="14" name="椭圆 50"/>
                <p:cNvSpPr/>
                <p:nvPr/>
              </p:nvSpPr>
              <p:spPr>
                <a:xfrm rot="18900000">
                  <a:off x="7134179" y="2788658"/>
                  <a:ext cx="2190439"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2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2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26"/>
              <p:cNvSpPr/>
              <p:nvPr/>
            </p:nvSpPr>
            <p:spPr>
              <a:xfrm>
                <a:off x="3222820" y="1148080"/>
                <a:ext cx="1284820" cy="1284820"/>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800"/>
              </a:p>
            </p:txBody>
          </p:sp>
        </p:grpSp>
        <p:sp>
          <p:nvSpPr>
            <p:cNvPr id="11" name="文本框 23"/>
            <p:cNvSpPr txBox="1"/>
            <p:nvPr/>
          </p:nvSpPr>
          <p:spPr>
            <a:xfrm>
              <a:off x="3467445" y="1147356"/>
              <a:ext cx="774243" cy="720610"/>
            </a:xfrm>
            <a:prstGeom prst="rect">
              <a:avLst/>
            </a:prstGeom>
            <a:noFill/>
          </p:spPr>
          <p:txBody>
            <a:bodyPr wrap="square" rtlCol="0">
              <a:spAutoFit/>
            </a:bodyPr>
            <a:lstStyle/>
            <a:p>
              <a:r>
                <a:rPr lang="en-US" altLang="zh-CN"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rPr>
                <a:t>02</a:t>
              </a:r>
              <a:endParaRPr lang="zh-CN" altLang="en-US" sz="2800" b="1">
                <a:solidFill>
                  <a:schemeClr val="accent1">
                    <a:lumMod val="50000"/>
                  </a:schemeClr>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sp>
        <p:nvSpPr>
          <p:cNvPr id="17" name="Arrow: Pentagon 1">
            <a:extLst>
              <a:ext uri="{FF2B5EF4-FFF2-40B4-BE49-F238E27FC236}">
                <a16:creationId xmlns:a16="http://schemas.microsoft.com/office/drawing/2014/main" id="{17E7659D-760E-4260-913F-FC00FEDF5BDE}"/>
              </a:ext>
            </a:extLst>
          </p:cNvPr>
          <p:cNvSpPr/>
          <p:nvPr/>
        </p:nvSpPr>
        <p:spPr>
          <a:xfrm>
            <a:off x="1220693" y="1811963"/>
            <a:ext cx="3454902" cy="550843"/>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Thao tác với mảng</a:t>
            </a:r>
          </a:p>
        </p:txBody>
      </p:sp>
      <p:sp>
        <p:nvSpPr>
          <p:cNvPr id="18" name="Arrow: Pentagon 14">
            <a:extLst>
              <a:ext uri="{FF2B5EF4-FFF2-40B4-BE49-F238E27FC236}">
                <a16:creationId xmlns:a16="http://schemas.microsoft.com/office/drawing/2014/main" id="{A312C87D-5DB9-4E89-A756-5A0F8A2AB0A8}"/>
              </a:ext>
            </a:extLst>
          </p:cNvPr>
          <p:cNvSpPr/>
          <p:nvPr/>
        </p:nvSpPr>
        <p:spPr>
          <a:xfrm>
            <a:off x="1445768" y="2629271"/>
            <a:ext cx="9298432" cy="550843"/>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FF0000"/>
                </a:solidFill>
              </a:rPr>
              <a:t>- </a:t>
            </a:r>
            <a:r>
              <a:rPr lang="en-US" sz="2800" dirty="0" err="1">
                <a:solidFill>
                  <a:srgbClr val="FF0000"/>
                </a:solidFill>
              </a:rPr>
              <a:t>Hàm</a:t>
            </a:r>
            <a:r>
              <a:rPr lang="en-US" sz="2800" dirty="0">
                <a:solidFill>
                  <a:srgbClr val="FF0000"/>
                </a:solidFill>
              </a:rPr>
              <a:t> length(): </a:t>
            </a:r>
            <a:r>
              <a:rPr lang="en-US" sz="2800" dirty="0" err="1">
                <a:solidFill>
                  <a:srgbClr val="FF0000"/>
                </a:solidFill>
              </a:rPr>
              <a:t>Lấy</a:t>
            </a:r>
            <a:r>
              <a:rPr lang="en-US" sz="2800" dirty="0">
                <a:solidFill>
                  <a:srgbClr val="FF0000"/>
                </a:solidFill>
              </a:rPr>
              <a:t> </a:t>
            </a:r>
            <a:r>
              <a:rPr lang="en-US" sz="2800" dirty="0" err="1">
                <a:solidFill>
                  <a:srgbClr val="FF0000"/>
                </a:solidFill>
              </a:rPr>
              <a:t>số</a:t>
            </a:r>
            <a:r>
              <a:rPr lang="en-US" sz="2800" dirty="0">
                <a:solidFill>
                  <a:srgbClr val="FF0000"/>
                </a:solidFill>
              </a:rPr>
              <a:t> </a:t>
            </a:r>
            <a:r>
              <a:rPr lang="en-US" sz="2800" dirty="0" err="1">
                <a:solidFill>
                  <a:srgbClr val="FF0000"/>
                </a:solidFill>
              </a:rPr>
              <a:t>phần</a:t>
            </a:r>
            <a:r>
              <a:rPr lang="en-US" sz="2800" dirty="0">
                <a:solidFill>
                  <a:srgbClr val="FF0000"/>
                </a:solidFill>
              </a:rPr>
              <a:t> </a:t>
            </a:r>
            <a:r>
              <a:rPr lang="en-US" sz="2800" dirty="0" err="1">
                <a:solidFill>
                  <a:srgbClr val="FF0000"/>
                </a:solidFill>
              </a:rPr>
              <a:t>tử</a:t>
            </a:r>
            <a:r>
              <a:rPr lang="en-US" sz="2800" dirty="0">
                <a:solidFill>
                  <a:srgbClr val="FF0000"/>
                </a:solidFill>
              </a:rPr>
              <a:t>(size) </a:t>
            </a:r>
            <a:r>
              <a:rPr lang="en-US" sz="2800" dirty="0" err="1">
                <a:solidFill>
                  <a:srgbClr val="FF0000"/>
                </a:solidFill>
              </a:rPr>
              <a:t>của</a:t>
            </a:r>
            <a:r>
              <a:rPr lang="en-US" sz="2800" dirty="0">
                <a:solidFill>
                  <a:srgbClr val="FF0000"/>
                </a:solidFill>
              </a:rPr>
              <a:t> </a:t>
            </a:r>
            <a:r>
              <a:rPr lang="en-US" sz="2800" dirty="0" err="1">
                <a:solidFill>
                  <a:srgbClr val="FF0000"/>
                </a:solidFill>
              </a:rPr>
              <a:t>mảng</a:t>
            </a:r>
            <a:endParaRPr lang="en-US" sz="2800" dirty="0">
              <a:solidFill>
                <a:srgbClr val="FF0000"/>
              </a:solidFill>
            </a:endParaRPr>
          </a:p>
        </p:txBody>
      </p:sp>
      <p:sp>
        <p:nvSpPr>
          <p:cNvPr id="19" name="Arrow: Pentagon 15">
            <a:extLst>
              <a:ext uri="{FF2B5EF4-FFF2-40B4-BE49-F238E27FC236}">
                <a16:creationId xmlns:a16="http://schemas.microsoft.com/office/drawing/2014/main" id="{8C935A58-FBBB-4777-BB80-8D843608AC53}"/>
              </a:ext>
            </a:extLst>
          </p:cNvPr>
          <p:cNvSpPr/>
          <p:nvPr/>
        </p:nvSpPr>
        <p:spPr>
          <a:xfrm>
            <a:off x="1445768" y="3415629"/>
            <a:ext cx="9374632" cy="1180182"/>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a:solidFill>
                  <a:srgbClr val="FF0000"/>
                </a:solidFill>
              </a:rPr>
              <a:t>- Truy cập vào giá trị của phần tử trong mảng 1 chiều: tenMang[index]</a:t>
            </a:r>
          </a:p>
        </p:txBody>
      </p:sp>
      <p:sp>
        <p:nvSpPr>
          <p:cNvPr id="20" name="Arrow: Pentagon 16">
            <a:extLst>
              <a:ext uri="{FF2B5EF4-FFF2-40B4-BE49-F238E27FC236}">
                <a16:creationId xmlns:a16="http://schemas.microsoft.com/office/drawing/2014/main" id="{C26EEC47-2765-403E-A127-BB0577E47EB3}"/>
              </a:ext>
            </a:extLst>
          </p:cNvPr>
          <p:cNvSpPr/>
          <p:nvPr/>
        </p:nvSpPr>
        <p:spPr>
          <a:xfrm>
            <a:off x="1456784" y="4763418"/>
            <a:ext cx="9592215" cy="1180182"/>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FF0000"/>
                </a:solidFill>
              </a:rPr>
              <a:t>- </a:t>
            </a:r>
            <a:r>
              <a:rPr lang="en-US" sz="2800" dirty="0" err="1">
                <a:solidFill>
                  <a:srgbClr val="FF0000"/>
                </a:solidFill>
              </a:rPr>
              <a:t>Truy</a:t>
            </a:r>
            <a:r>
              <a:rPr lang="en-US" sz="2800" dirty="0">
                <a:solidFill>
                  <a:srgbClr val="FF0000"/>
                </a:solidFill>
              </a:rPr>
              <a:t> </a:t>
            </a:r>
            <a:r>
              <a:rPr lang="en-US" sz="2800" dirty="0" err="1">
                <a:solidFill>
                  <a:srgbClr val="FF0000"/>
                </a:solidFill>
              </a:rPr>
              <a:t>cập</a:t>
            </a:r>
            <a:r>
              <a:rPr lang="en-US" sz="2800" dirty="0">
                <a:solidFill>
                  <a:srgbClr val="FF0000"/>
                </a:solidFill>
              </a:rPr>
              <a:t> </a:t>
            </a:r>
            <a:r>
              <a:rPr lang="en-US" sz="2800" dirty="0" err="1">
                <a:solidFill>
                  <a:srgbClr val="FF0000"/>
                </a:solidFill>
              </a:rPr>
              <a:t>vào</a:t>
            </a:r>
            <a:r>
              <a:rPr lang="en-US" sz="2800" dirty="0">
                <a:solidFill>
                  <a:srgbClr val="FF0000"/>
                </a:solidFill>
              </a:rPr>
              <a:t> </a:t>
            </a:r>
            <a:r>
              <a:rPr lang="en-US" sz="2800" dirty="0" err="1">
                <a:solidFill>
                  <a:srgbClr val="FF0000"/>
                </a:solidFill>
              </a:rPr>
              <a:t>giá</a:t>
            </a:r>
            <a:r>
              <a:rPr lang="en-US" sz="2800" dirty="0">
                <a:solidFill>
                  <a:srgbClr val="FF0000"/>
                </a:solidFill>
              </a:rPr>
              <a:t> </a:t>
            </a:r>
            <a:r>
              <a:rPr lang="en-US" sz="2800" dirty="0" err="1">
                <a:solidFill>
                  <a:srgbClr val="FF0000"/>
                </a:solidFill>
              </a:rPr>
              <a:t>trị</a:t>
            </a:r>
            <a:r>
              <a:rPr lang="en-US" sz="2800" dirty="0">
                <a:solidFill>
                  <a:srgbClr val="FF0000"/>
                </a:solidFill>
              </a:rPr>
              <a:t> </a:t>
            </a:r>
            <a:r>
              <a:rPr lang="en-US" sz="2800" dirty="0" err="1">
                <a:solidFill>
                  <a:srgbClr val="FF0000"/>
                </a:solidFill>
              </a:rPr>
              <a:t>của</a:t>
            </a:r>
            <a:r>
              <a:rPr lang="en-US" sz="2800" dirty="0">
                <a:solidFill>
                  <a:srgbClr val="FF0000"/>
                </a:solidFill>
              </a:rPr>
              <a:t> </a:t>
            </a:r>
            <a:r>
              <a:rPr lang="en-US" sz="2800" dirty="0" err="1">
                <a:solidFill>
                  <a:srgbClr val="FF0000"/>
                </a:solidFill>
              </a:rPr>
              <a:t>phần</a:t>
            </a:r>
            <a:r>
              <a:rPr lang="en-US" sz="2800" dirty="0">
                <a:solidFill>
                  <a:srgbClr val="FF0000"/>
                </a:solidFill>
              </a:rPr>
              <a:t> </a:t>
            </a:r>
            <a:r>
              <a:rPr lang="en-US" sz="2800" dirty="0" err="1">
                <a:solidFill>
                  <a:srgbClr val="FF0000"/>
                </a:solidFill>
              </a:rPr>
              <a:t>tử</a:t>
            </a:r>
            <a:r>
              <a:rPr lang="en-US" sz="2800" dirty="0">
                <a:solidFill>
                  <a:srgbClr val="FF0000"/>
                </a:solidFill>
              </a:rPr>
              <a:t> </a:t>
            </a:r>
            <a:r>
              <a:rPr lang="en-US" sz="2800" dirty="0" err="1">
                <a:solidFill>
                  <a:srgbClr val="FF0000"/>
                </a:solidFill>
              </a:rPr>
              <a:t>trong</a:t>
            </a:r>
            <a:r>
              <a:rPr lang="en-US" sz="2800" dirty="0">
                <a:solidFill>
                  <a:srgbClr val="FF0000"/>
                </a:solidFill>
              </a:rPr>
              <a:t> </a:t>
            </a:r>
            <a:r>
              <a:rPr lang="en-US" sz="2800" dirty="0" err="1">
                <a:solidFill>
                  <a:srgbClr val="FF0000"/>
                </a:solidFill>
              </a:rPr>
              <a:t>mảng</a:t>
            </a:r>
            <a:r>
              <a:rPr lang="en-US" sz="2800" dirty="0">
                <a:solidFill>
                  <a:srgbClr val="FF0000"/>
                </a:solidFill>
              </a:rPr>
              <a:t> 2 </a:t>
            </a:r>
            <a:r>
              <a:rPr lang="en-US" sz="2800" dirty="0" err="1">
                <a:solidFill>
                  <a:srgbClr val="FF0000"/>
                </a:solidFill>
              </a:rPr>
              <a:t>chiều</a:t>
            </a:r>
            <a:r>
              <a:rPr lang="en-US" sz="2800" dirty="0">
                <a:solidFill>
                  <a:srgbClr val="FF0000"/>
                </a:solidFill>
              </a:rPr>
              <a:t>: </a:t>
            </a:r>
            <a:r>
              <a:rPr lang="en-US" sz="2800" dirty="0" err="1">
                <a:solidFill>
                  <a:srgbClr val="FF0000"/>
                </a:solidFill>
              </a:rPr>
              <a:t>tenMang</a:t>
            </a:r>
            <a:r>
              <a:rPr lang="en-US" sz="2800" dirty="0">
                <a:solidFill>
                  <a:srgbClr val="FF0000"/>
                </a:solidFill>
              </a:rPr>
              <a:t>[</a:t>
            </a:r>
            <a:r>
              <a:rPr lang="en-US" sz="2800" dirty="0" err="1">
                <a:solidFill>
                  <a:srgbClr val="FF0000"/>
                </a:solidFill>
              </a:rPr>
              <a:t>indexRow</a:t>
            </a:r>
            <a:r>
              <a:rPr lang="en-US" sz="2800" dirty="0">
                <a:solidFill>
                  <a:srgbClr val="FF0000"/>
                </a:solidFill>
              </a:rPr>
              <a:t>] [</a:t>
            </a:r>
            <a:r>
              <a:rPr lang="en-US" sz="2800" dirty="0" err="1">
                <a:solidFill>
                  <a:srgbClr val="FF0000"/>
                </a:solidFill>
              </a:rPr>
              <a:t>indexColumn</a:t>
            </a:r>
            <a:r>
              <a:rPr lang="en-US" sz="2800" dirty="0">
                <a:solidFill>
                  <a:srgbClr val="FF0000"/>
                </a:solidFill>
              </a:rPr>
              <a:t>]</a:t>
            </a:r>
          </a:p>
        </p:txBody>
      </p:sp>
    </p:spTree>
    <p:extLst>
      <p:ext uri="{BB962C8B-B14F-4D97-AF65-F5344CB8AC3E}">
        <p14:creationId xmlns:p14="http://schemas.microsoft.com/office/powerpoint/2010/main" val="427711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D873ED9E-DE50-4EFC-B0E2-7CA3C22151D1}"/>
              </a:ext>
            </a:extLst>
          </p:cNvPr>
          <p:cNvSpPr txBox="1"/>
          <p:nvPr/>
        </p:nvSpPr>
        <p:spPr>
          <a:xfrm>
            <a:off x="8077200" y="533400"/>
            <a:ext cx="2895600" cy="261610"/>
          </a:xfrm>
          <a:prstGeom prst="rect">
            <a:avLst/>
          </a:prstGeom>
          <a:noFill/>
        </p:spPr>
        <p:txBody>
          <a:bodyPr wrap="square" lIns="0" tIns="0" rIns="0" bIns="0" rtlCol="0">
            <a:spAutoFit/>
          </a:bodyPr>
          <a:lstStyle/>
          <a:p>
            <a:pPr algn="l"/>
            <a:r>
              <a:rPr lang="en-US" sz="1700" dirty="0" err="1">
                <a:solidFill>
                  <a:srgbClr val="F37422"/>
                </a:solidFill>
              </a:rPr>
              <a:t>Tổng</a:t>
            </a:r>
            <a:r>
              <a:rPr lang="en-US" sz="1700" dirty="0">
                <a:solidFill>
                  <a:srgbClr val="F37422"/>
                </a:solidFill>
              </a:rPr>
              <a:t> </a:t>
            </a:r>
            <a:r>
              <a:rPr lang="en-US" sz="1700" dirty="0" err="1">
                <a:solidFill>
                  <a:srgbClr val="F37422"/>
                </a:solidFill>
              </a:rPr>
              <a:t>quan</a:t>
            </a:r>
            <a:r>
              <a:rPr lang="en-US" sz="1700" dirty="0">
                <a:solidFill>
                  <a:srgbClr val="F37422"/>
                </a:solidFill>
              </a:rPr>
              <a:t> Java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074421" y="1147929"/>
            <a:ext cx="8907779" cy="867279"/>
            <a:chOff x="3129129" y="1121776"/>
            <a:chExt cx="5933741" cy="1171624"/>
          </a:xfrm>
        </p:grpSpPr>
        <p:sp>
          <p:nvSpPr>
            <p:cNvPr id="8"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9"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10" name="文本框 14"/>
          <p:cNvSpPr txBox="1"/>
          <p:nvPr/>
        </p:nvSpPr>
        <p:spPr>
          <a:xfrm>
            <a:off x="2533411" y="1299102"/>
            <a:ext cx="6239803" cy="523220"/>
          </a:xfrm>
          <a:prstGeom prst="rect">
            <a:avLst/>
          </a:prstGeom>
          <a:noFill/>
        </p:spPr>
        <p:txBody>
          <a:bodyPr wrap="square" rtlCol="0">
            <a:spAutoFit/>
          </a:bodyPr>
          <a:lstStyle/>
          <a:p>
            <a:pPr algn="ct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Lập</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Trình</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Hướng</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Là</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err="1">
                <a:latin typeface="Times New Roman" panose="02020603050405020304" pitchFamily="18" charset="0"/>
                <a:ea typeface="Microsoft YaHei" panose="020B0503020204020204" pitchFamily="34" charset="-122"/>
                <a:cs typeface="Times New Roman" panose="02020603050405020304" pitchFamily="18" charset="0"/>
              </a:rPr>
              <a:t>Gì</a:t>
            </a:r>
            <a:r>
              <a:rPr lang="en-US" altLang="zh-CN" sz="2800">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1" name="组合 4"/>
          <p:cNvGrpSpPr/>
          <p:nvPr/>
        </p:nvGrpSpPr>
        <p:grpSpPr>
          <a:xfrm>
            <a:off x="1754298" y="1128038"/>
            <a:ext cx="1076003" cy="1167468"/>
            <a:chOff x="3150395" y="933507"/>
            <a:chExt cx="1559927" cy="1839452"/>
          </a:xfrm>
        </p:grpSpPr>
        <p:grpSp>
          <p:nvGrpSpPr>
            <p:cNvPr id="12" name="组合 5"/>
            <p:cNvGrpSpPr/>
            <p:nvPr/>
          </p:nvGrpSpPr>
          <p:grpSpPr>
            <a:xfrm>
              <a:off x="3150395" y="933507"/>
              <a:ext cx="1559927" cy="1839452"/>
              <a:chOff x="3222820" y="1148080"/>
              <a:chExt cx="1484216" cy="1750177"/>
            </a:xfrm>
          </p:grpSpPr>
          <p:grpSp>
            <p:nvGrpSpPr>
              <p:cNvPr id="14" name="组合 9"/>
              <p:cNvGrpSpPr/>
              <p:nvPr/>
            </p:nvGrpSpPr>
            <p:grpSpPr>
              <a:xfrm>
                <a:off x="3420363" y="1295115"/>
                <a:ext cx="1286673" cy="1603142"/>
                <a:chOff x="7380501" y="2927402"/>
                <a:chExt cx="2311887" cy="2880512"/>
              </a:xfrm>
            </p:grpSpPr>
            <p:sp>
              <p:nvSpPr>
                <p:cNvPr id="16"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7" name="椭圆 12"/>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8" name="椭圆 13"/>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5" name="椭圆 10"/>
              <p:cNvSpPr/>
              <p:nvPr/>
            </p:nvSpPr>
            <p:spPr>
              <a:xfrm>
                <a:off x="3222820" y="1148080"/>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3" name="文本框 7"/>
            <p:cNvSpPr txBox="1"/>
            <p:nvPr/>
          </p:nvSpPr>
          <p:spPr>
            <a:xfrm>
              <a:off x="3437037" y="1269299"/>
              <a:ext cx="774241" cy="727395"/>
            </a:xfrm>
            <a:prstGeom prst="rect">
              <a:avLst/>
            </a:prstGeom>
            <a:noFill/>
          </p:spPr>
          <p:txBody>
            <a:bodyPr wrap="square" rtlCol="0">
              <a:spAutoFit/>
            </a:bodyPr>
            <a:lstStyle/>
            <a:p>
              <a:pPr algn="ctr"/>
              <a:r>
                <a:rPr lang="en-US" altLang="zh-CN" sz="2400" dirty="0">
                  <a:solidFill>
                    <a:srgbClr val="E87071"/>
                  </a:solidFill>
                  <a:latin typeface="Impact" panose="020B0806030902050204" pitchFamily="34" charset="0"/>
                </a:rPr>
                <a:t>01</a:t>
              </a:r>
              <a:endParaRPr lang="zh-CN" altLang="en-US" sz="2400" dirty="0">
                <a:solidFill>
                  <a:srgbClr val="E87071"/>
                </a:solidFill>
                <a:latin typeface="Impact" panose="020B0806030902050204" pitchFamily="34" charset="0"/>
              </a:endParaRPr>
            </a:p>
          </p:txBody>
        </p:sp>
      </p:grpSp>
      <p:sp>
        <p:nvSpPr>
          <p:cNvPr id="19" name="矩形 3"/>
          <p:cNvSpPr>
            <a:spLocks noChangeArrowheads="1"/>
          </p:cNvSpPr>
          <p:nvPr/>
        </p:nvSpPr>
        <p:spPr bwMode="auto">
          <a:xfrm>
            <a:off x="1558173" y="2244283"/>
            <a:ext cx="8077437" cy="482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spcBef>
                <a:spcPct val="0"/>
              </a:spcBef>
              <a:buFont typeface="Arial" panose="020B0604020202020204" pitchFamily="34" charset="0"/>
              <a:buNone/>
            </a:pP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Sự</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khác</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nhau</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giữa</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class(</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Lớp</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và</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object(</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Đối</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b="1" err="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tượng</a:t>
            </a:r>
            <a:r>
              <a:rPr lang="en-US" altLang="zh-CN"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2800" b="1">
              <a:solidFill>
                <a:srgbClr val="E8707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20" name="Picture 19"/>
          <p:cNvPicPr>
            <a:picLocks noChangeAspect="1"/>
          </p:cNvPicPr>
          <p:nvPr/>
        </p:nvPicPr>
        <p:blipFill>
          <a:blip r:embed="rId4"/>
          <a:stretch>
            <a:fillRect/>
          </a:stretch>
        </p:blipFill>
        <p:spPr>
          <a:xfrm>
            <a:off x="1144906" y="3067774"/>
            <a:ext cx="8766807" cy="3028226"/>
          </a:xfrm>
          <a:prstGeom prst="rect">
            <a:avLst/>
          </a:prstGeom>
        </p:spPr>
      </p:pic>
      <p:sp>
        <p:nvSpPr>
          <p:cNvPr id="21" name="Down Arrow 20"/>
          <p:cNvSpPr/>
          <p:nvPr/>
        </p:nvSpPr>
        <p:spPr>
          <a:xfrm>
            <a:off x="5340419" y="2749773"/>
            <a:ext cx="187891" cy="295330"/>
          </a:xfrm>
          <a:prstGeom prst="down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11607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0-#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accel="50000" decel="50000" fill="hold" grpId="0" nodeType="after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additive="base">
                                        <p:cTn id="17" dur="1000" fill="hold"/>
                                        <p:tgtEl>
                                          <p:spTgt spid="19"/>
                                        </p:tgtEl>
                                        <p:attrNameLst>
                                          <p:attrName>ppt_x</p:attrName>
                                        </p:attrNameLst>
                                      </p:cBhvr>
                                      <p:tavLst>
                                        <p:tav tm="0">
                                          <p:val>
                                            <p:strVal val="1+#ppt_w/2"/>
                                          </p:val>
                                        </p:tav>
                                        <p:tav tm="100000">
                                          <p:val>
                                            <p:strVal val="#ppt_x"/>
                                          </p:val>
                                        </p:tav>
                                      </p:tavLst>
                                    </p:anim>
                                    <p:anim calcmode="lin" valueType="num">
                                      <p:cBhvr additive="base">
                                        <p:cTn id="18" dur="10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609600" y="996676"/>
            <a:ext cx="10515600" cy="674550"/>
            <a:chOff x="3129129" y="1121776"/>
            <a:chExt cx="6189792" cy="1171624"/>
          </a:xfrm>
        </p:grpSpPr>
        <p:sp>
          <p:nvSpPr>
            <p:cNvPr id="7" name="圆角矩形 78"/>
            <p:cNvSpPr/>
            <p:nvPr/>
          </p:nvSpPr>
          <p:spPr>
            <a:xfrm>
              <a:off x="3129129" y="1121776"/>
              <a:ext cx="6189792"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String (Chuỗi) Trong Java</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80"/>
          <p:cNvGrpSpPr/>
          <p:nvPr/>
        </p:nvGrpSpPr>
        <p:grpSpPr>
          <a:xfrm>
            <a:off x="721693" y="908456"/>
            <a:ext cx="1076838" cy="1098450"/>
            <a:chOff x="3149762" y="916761"/>
            <a:chExt cx="1351556" cy="1771661"/>
          </a:xfrm>
        </p:grpSpPr>
        <p:grpSp>
          <p:nvGrpSpPr>
            <p:cNvPr id="10" name="组合 81"/>
            <p:cNvGrpSpPr/>
            <p:nvPr/>
          </p:nvGrpSpPr>
          <p:grpSpPr>
            <a:xfrm>
              <a:off x="3149762" y="916761"/>
              <a:ext cx="1351556" cy="1771661"/>
              <a:chOff x="3222217" y="1132147"/>
              <a:chExt cx="1285958" cy="1685676"/>
            </a:xfrm>
          </p:grpSpPr>
          <p:grpSp>
            <p:nvGrpSpPr>
              <p:cNvPr id="12" name="组合 85"/>
              <p:cNvGrpSpPr/>
              <p:nvPr/>
            </p:nvGrpSpPr>
            <p:grpSpPr>
              <a:xfrm>
                <a:off x="3289093" y="1214680"/>
                <a:ext cx="1219082" cy="1603143"/>
                <a:chOff x="7144634" y="2782876"/>
                <a:chExt cx="2190439" cy="2880513"/>
              </a:xfrm>
            </p:grpSpPr>
            <p:sp>
              <p:nvSpPr>
                <p:cNvPr id="14" name="椭圆 50"/>
                <p:cNvSpPr/>
                <p:nvPr/>
              </p:nvSpPr>
              <p:spPr>
                <a:xfrm rot="18900000">
                  <a:off x="7144634" y="2782876"/>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217" y="1132147"/>
                <a:ext cx="1284819"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7819" y="1212512"/>
              <a:ext cx="774240" cy="633453"/>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grpSp>
      <p:sp>
        <p:nvSpPr>
          <p:cNvPr id="17" name="Arrow: Pentagon 1">
            <a:extLst>
              <a:ext uri="{FF2B5EF4-FFF2-40B4-BE49-F238E27FC236}">
                <a16:creationId xmlns:a16="http://schemas.microsoft.com/office/drawing/2014/main" id="{B6DA0DED-268B-4EED-8A09-7ADC5B61DDD8}"/>
              </a:ext>
            </a:extLst>
          </p:cNvPr>
          <p:cNvSpPr/>
          <p:nvPr/>
        </p:nvSpPr>
        <p:spPr>
          <a:xfrm>
            <a:off x="707928" y="1687502"/>
            <a:ext cx="2949671" cy="48014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String là gì</a:t>
            </a:r>
          </a:p>
        </p:txBody>
      </p:sp>
      <p:sp>
        <p:nvSpPr>
          <p:cNvPr id="18" name="Arrow: Pentagon 14">
            <a:extLst>
              <a:ext uri="{FF2B5EF4-FFF2-40B4-BE49-F238E27FC236}">
                <a16:creationId xmlns:a16="http://schemas.microsoft.com/office/drawing/2014/main" id="{0D28D104-8F60-4BA4-ACFC-7943928D4019}"/>
              </a:ext>
            </a:extLst>
          </p:cNvPr>
          <p:cNvSpPr/>
          <p:nvPr/>
        </p:nvSpPr>
        <p:spPr>
          <a:xfrm>
            <a:off x="701761" y="2273957"/>
            <a:ext cx="10871538" cy="480142"/>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a:solidFill>
                  <a:srgbClr val="FF0000"/>
                </a:solidFill>
              </a:rPr>
              <a:t>- Là một class. Khai báo theo cả 2 kiểu nguyên thủy và đối t</a:t>
            </a:r>
            <a:r>
              <a:rPr lang="vi-VN" sz="2600">
                <a:solidFill>
                  <a:srgbClr val="FF0000"/>
                </a:solidFill>
              </a:rPr>
              <a:t>ư</a:t>
            </a:r>
            <a:r>
              <a:rPr lang="en-US" sz="2600">
                <a:solidFill>
                  <a:srgbClr val="FF0000"/>
                </a:solidFill>
              </a:rPr>
              <a:t>ợng</a:t>
            </a:r>
          </a:p>
        </p:txBody>
      </p:sp>
      <p:sp>
        <p:nvSpPr>
          <p:cNvPr id="19" name="Arrow: Pentagon 15">
            <a:extLst>
              <a:ext uri="{FF2B5EF4-FFF2-40B4-BE49-F238E27FC236}">
                <a16:creationId xmlns:a16="http://schemas.microsoft.com/office/drawing/2014/main" id="{01550827-3118-4096-A1DF-D50CEF0832A9}"/>
              </a:ext>
            </a:extLst>
          </p:cNvPr>
          <p:cNvSpPr/>
          <p:nvPr/>
        </p:nvSpPr>
        <p:spPr>
          <a:xfrm>
            <a:off x="721693" y="2876688"/>
            <a:ext cx="10871538" cy="480142"/>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600">
                <a:solidFill>
                  <a:srgbClr val="FF0000"/>
                </a:solidFill>
              </a:rPr>
              <a:t>- Một chuỗi bắt buộc phải nằm trong cặp dấu nháy kép “ ”</a:t>
            </a:r>
          </a:p>
        </p:txBody>
      </p:sp>
      <p:sp>
        <p:nvSpPr>
          <p:cNvPr id="20" name="Callout: Down Arrow 3">
            <a:extLst>
              <a:ext uri="{FF2B5EF4-FFF2-40B4-BE49-F238E27FC236}">
                <a16:creationId xmlns:a16="http://schemas.microsoft.com/office/drawing/2014/main" id="{4FA663CE-1064-430F-8D88-D64DE736D0DD}"/>
              </a:ext>
            </a:extLst>
          </p:cNvPr>
          <p:cNvSpPr/>
          <p:nvPr/>
        </p:nvSpPr>
        <p:spPr>
          <a:xfrm>
            <a:off x="4212114" y="3462205"/>
            <a:ext cx="2352716" cy="497356"/>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Cú pháp</a:t>
            </a:r>
          </a:p>
        </p:txBody>
      </p:sp>
      <p:sp>
        <p:nvSpPr>
          <p:cNvPr id="21" name="Rectangle 20">
            <a:extLst>
              <a:ext uri="{FF2B5EF4-FFF2-40B4-BE49-F238E27FC236}">
                <a16:creationId xmlns:a16="http://schemas.microsoft.com/office/drawing/2014/main" id="{85ED0FC3-E731-49DE-A15D-46FF6164EAC4}"/>
              </a:ext>
            </a:extLst>
          </p:cNvPr>
          <p:cNvSpPr/>
          <p:nvPr/>
        </p:nvSpPr>
        <p:spPr>
          <a:xfrm>
            <a:off x="1294747" y="3959561"/>
            <a:ext cx="9656020" cy="2136439"/>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a:solidFill>
                  <a:srgbClr val="00B050"/>
                </a:solidFill>
              </a:rPr>
              <a:t>//Kiểu nguyên thủy</a:t>
            </a:r>
            <a:endParaRPr lang="en-US" sz="2800">
              <a:solidFill>
                <a:srgbClr val="FF0000"/>
              </a:solidFill>
            </a:endParaRPr>
          </a:p>
          <a:p>
            <a:r>
              <a:rPr lang="en-US" sz="2800">
                <a:solidFill>
                  <a:srgbClr val="FF0000"/>
                </a:solidFill>
              </a:rPr>
              <a:t>String </a:t>
            </a:r>
            <a:r>
              <a:rPr lang="en-US" sz="2800">
                <a:solidFill>
                  <a:schemeClr val="accent5">
                    <a:lumMod val="75000"/>
                  </a:schemeClr>
                </a:solidFill>
              </a:rPr>
              <a:t>tenChuoi</a:t>
            </a:r>
            <a:r>
              <a:rPr lang="en-US" sz="2800">
                <a:solidFill>
                  <a:srgbClr val="FF0000"/>
                </a:solidFill>
              </a:rPr>
              <a:t> = </a:t>
            </a:r>
            <a:r>
              <a:rPr lang="en-US" sz="2800">
                <a:solidFill>
                  <a:schemeClr val="accent5">
                    <a:lumMod val="75000"/>
                  </a:schemeClr>
                </a:solidFill>
              </a:rPr>
              <a:t>“Hello World”</a:t>
            </a:r>
            <a:r>
              <a:rPr lang="en-US" sz="2800">
                <a:solidFill>
                  <a:srgbClr val="FF0000"/>
                </a:solidFill>
              </a:rPr>
              <a:t>; </a:t>
            </a:r>
          </a:p>
          <a:p>
            <a:r>
              <a:rPr lang="en-US" sz="2800">
                <a:solidFill>
                  <a:srgbClr val="00B050"/>
                </a:solidFill>
              </a:rPr>
              <a:t>//Kiểu đối t</a:t>
            </a:r>
            <a:r>
              <a:rPr lang="vi-VN" sz="2800">
                <a:solidFill>
                  <a:srgbClr val="00B050"/>
                </a:solidFill>
              </a:rPr>
              <a:t>ư</a:t>
            </a:r>
            <a:r>
              <a:rPr lang="en-US" sz="2800">
                <a:solidFill>
                  <a:srgbClr val="00B050"/>
                </a:solidFill>
              </a:rPr>
              <a:t>ợng</a:t>
            </a:r>
          </a:p>
          <a:p>
            <a:r>
              <a:rPr lang="en-US" sz="2800">
                <a:solidFill>
                  <a:srgbClr val="FF0000"/>
                </a:solidFill>
              </a:rPr>
              <a:t>String </a:t>
            </a:r>
            <a:r>
              <a:rPr lang="en-US" sz="2800">
                <a:solidFill>
                  <a:schemeClr val="accent5">
                    <a:lumMod val="75000"/>
                  </a:schemeClr>
                </a:solidFill>
              </a:rPr>
              <a:t>tenChuoi2</a:t>
            </a:r>
            <a:r>
              <a:rPr lang="en-US" sz="2800">
                <a:solidFill>
                  <a:srgbClr val="FF0000"/>
                </a:solidFill>
              </a:rPr>
              <a:t> = new String(</a:t>
            </a:r>
            <a:r>
              <a:rPr lang="en-US" sz="2800">
                <a:solidFill>
                  <a:schemeClr val="accent5">
                    <a:lumMod val="75000"/>
                  </a:schemeClr>
                </a:solidFill>
              </a:rPr>
              <a:t>“Hello World”</a:t>
            </a:r>
            <a:r>
              <a:rPr lang="en-US" sz="2800">
                <a:solidFill>
                  <a:srgbClr val="FF0000"/>
                </a:solidFill>
              </a:rPr>
              <a:t>); </a:t>
            </a:r>
            <a:endParaRPr lang="en-US" sz="2800">
              <a:solidFill>
                <a:srgbClr val="00B050"/>
              </a:solidFill>
            </a:endParaRPr>
          </a:p>
        </p:txBody>
      </p:sp>
    </p:spTree>
    <p:extLst>
      <p:ext uri="{BB962C8B-B14F-4D97-AF65-F5344CB8AC3E}">
        <p14:creationId xmlns:p14="http://schemas.microsoft.com/office/powerpoint/2010/main" val="1945231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43000" y="1220222"/>
            <a:ext cx="9144000" cy="674550"/>
            <a:chOff x="3129129" y="1121776"/>
            <a:chExt cx="6189792" cy="1171624"/>
          </a:xfrm>
        </p:grpSpPr>
        <p:sp>
          <p:nvSpPr>
            <p:cNvPr id="7" name="圆角矩形 78"/>
            <p:cNvSpPr/>
            <p:nvPr/>
          </p:nvSpPr>
          <p:spPr>
            <a:xfrm>
              <a:off x="3129129" y="1121776"/>
              <a:ext cx="6189792"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String (Chuỗi) Trong Java</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80"/>
          <p:cNvGrpSpPr/>
          <p:nvPr/>
        </p:nvGrpSpPr>
        <p:grpSpPr>
          <a:xfrm>
            <a:off x="1255093" y="1132002"/>
            <a:ext cx="887466" cy="1098450"/>
            <a:chOff x="3149762" y="916761"/>
            <a:chExt cx="1351556" cy="1771661"/>
          </a:xfrm>
        </p:grpSpPr>
        <p:grpSp>
          <p:nvGrpSpPr>
            <p:cNvPr id="10" name="组合 81"/>
            <p:cNvGrpSpPr/>
            <p:nvPr/>
          </p:nvGrpSpPr>
          <p:grpSpPr>
            <a:xfrm>
              <a:off x="3149762" y="916761"/>
              <a:ext cx="1351556" cy="1771661"/>
              <a:chOff x="3222217" y="1132147"/>
              <a:chExt cx="1285958" cy="1685676"/>
            </a:xfrm>
          </p:grpSpPr>
          <p:grpSp>
            <p:nvGrpSpPr>
              <p:cNvPr id="12" name="组合 85"/>
              <p:cNvGrpSpPr/>
              <p:nvPr/>
            </p:nvGrpSpPr>
            <p:grpSpPr>
              <a:xfrm>
                <a:off x="3289093" y="1214680"/>
                <a:ext cx="1219082" cy="1603143"/>
                <a:chOff x="7144634" y="2782876"/>
                <a:chExt cx="2190439" cy="2880513"/>
              </a:xfrm>
            </p:grpSpPr>
            <p:sp>
              <p:nvSpPr>
                <p:cNvPr id="14" name="椭圆 50"/>
                <p:cNvSpPr/>
                <p:nvPr/>
              </p:nvSpPr>
              <p:spPr>
                <a:xfrm rot="18900000">
                  <a:off x="7144634" y="2782876"/>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217" y="1132147"/>
                <a:ext cx="1284819"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7819" y="1212512"/>
              <a:ext cx="774240" cy="633453"/>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grpSp>
      <p:pic>
        <p:nvPicPr>
          <p:cNvPr id="17" name="Picture 16">
            <a:extLst>
              <a:ext uri="{FF2B5EF4-FFF2-40B4-BE49-F238E27FC236}">
                <a16:creationId xmlns:a16="http://schemas.microsoft.com/office/drawing/2014/main" id="{C1D6ACE7-2EAE-4F10-AE6B-29570B1E1D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622" y="2374914"/>
            <a:ext cx="7624756" cy="3416286"/>
          </a:xfrm>
          <a:prstGeom prst="rect">
            <a:avLst/>
          </a:prstGeom>
        </p:spPr>
      </p:pic>
    </p:spTree>
    <p:extLst>
      <p:ext uri="{BB962C8B-B14F-4D97-AF65-F5344CB8AC3E}">
        <p14:creationId xmlns:p14="http://schemas.microsoft.com/office/powerpoint/2010/main" val="2384814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838200" y="996265"/>
            <a:ext cx="10059170" cy="674550"/>
            <a:chOff x="3129129" y="1121776"/>
            <a:chExt cx="6189792" cy="1171624"/>
          </a:xfrm>
        </p:grpSpPr>
        <p:sp>
          <p:nvSpPr>
            <p:cNvPr id="7" name="圆角矩形 78"/>
            <p:cNvSpPr/>
            <p:nvPr/>
          </p:nvSpPr>
          <p:spPr>
            <a:xfrm>
              <a:off x="3129129" y="1121776"/>
              <a:ext cx="6189792"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String (Chuỗi) Trong Java</a:t>
              </a:r>
              <a:endParaRPr lang="zh-CN" altLang="en-US"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grpSp>
        <p:nvGrpSpPr>
          <p:cNvPr id="9" name="组合 80"/>
          <p:cNvGrpSpPr/>
          <p:nvPr/>
        </p:nvGrpSpPr>
        <p:grpSpPr>
          <a:xfrm>
            <a:off x="950292" y="908045"/>
            <a:ext cx="976287" cy="1098450"/>
            <a:chOff x="3149762" y="916761"/>
            <a:chExt cx="1351556" cy="1771661"/>
          </a:xfrm>
        </p:grpSpPr>
        <p:grpSp>
          <p:nvGrpSpPr>
            <p:cNvPr id="10" name="组合 81"/>
            <p:cNvGrpSpPr/>
            <p:nvPr/>
          </p:nvGrpSpPr>
          <p:grpSpPr>
            <a:xfrm>
              <a:off x="3149762" y="916761"/>
              <a:ext cx="1351556" cy="1771661"/>
              <a:chOff x="3222217" y="1132147"/>
              <a:chExt cx="1285958" cy="1685676"/>
            </a:xfrm>
          </p:grpSpPr>
          <p:grpSp>
            <p:nvGrpSpPr>
              <p:cNvPr id="12" name="组合 85"/>
              <p:cNvGrpSpPr/>
              <p:nvPr/>
            </p:nvGrpSpPr>
            <p:grpSpPr>
              <a:xfrm>
                <a:off x="3289093" y="1214680"/>
                <a:ext cx="1219082" cy="1603143"/>
                <a:chOff x="7144634" y="2782876"/>
                <a:chExt cx="2190439" cy="2880513"/>
              </a:xfrm>
            </p:grpSpPr>
            <p:sp>
              <p:nvSpPr>
                <p:cNvPr id="14" name="椭圆 50"/>
                <p:cNvSpPr/>
                <p:nvPr/>
              </p:nvSpPr>
              <p:spPr>
                <a:xfrm rot="18900000">
                  <a:off x="7144634" y="2782876"/>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217" y="1132147"/>
                <a:ext cx="1284819"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7819" y="1212512"/>
              <a:ext cx="774240" cy="633453"/>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grpSp>
      <p:sp>
        <p:nvSpPr>
          <p:cNvPr id="17" name="Arrow: Pentagon 1">
            <a:extLst>
              <a:ext uri="{FF2B5EF4-FFF2-40B4-BE49-F238E27FC236}">
                <a16:creationId xmlns:a16="http://schemas.microsoft.com/office/drawing/2014/main" id="{8601304F-7C0A-4814-92D3-2E77E0D3D5A3}"/>
              </a:ext>
            </a:extLst>
          </p:cNvPr>
          <p:cNvSpPr/>
          <p:nvPr/>
        </p:nvSpPr>
        <p:spPr>
          <a:xfrm>
            <a:off x="950293" y="1782698"/>
            <a:ext cx="9717707" cy="48534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Một số Method tiện dụng có sẵn của String (28 Method)</a:t>
            </a:r>
          </a:p>
        </p:txBody>
      </p:sp>
      <p:sp>
        <p:nvSpPr>
          <p:cNvPr id="18" name="Arrow: Pentagon 14">
            <a:extLst>
              <a:ext uri="{FF2B5EF4-FFF2-40B4-BE49-F238E27FC236}">
                <a16:creationId xmlns:a16="http://schemas.microsoft.com/office/drawing/2014/main" id="{DC600467-0B3D-4951-9738-C201AA03D75B}"/>
              </a:ext>
            </a:extLst>
          </p:cNvPr>
          <p:cNvSpPr/>
          <p:nvPr/>
        </p:nvSpPr>
        <p:spPr>
          <a:xfrm>
            <a:off x="1417102" y="2487778"/>
            <a:ext cx="7257452" cy="485347"/>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a:solidFill>
                  <a:srgbClr val="C00000"/>
                </a:solidFill>
              </a:rPr>
              <a:t>- int length() : lấy độ dài của chuỗi </a:t>
            </a:r>
          </a:p>
        </p:txBody>
      </p:sp>
      <p:sp>
        <p:nvSpPr>
          <p:cNvPr id="19" name="Arrow: Pentagon 15">
            <a:extLst>
              <a:ext uri="{FF2B5EF4-FFF2-40B4-BE49-F238E27FC236}">
                <a16:creationId xmlns:a16="http://schemas.microsoft.com/office/drawing/2014/main" id="{78EBD901-7F0E-4AE8-A403-F3561C3AAB21}"/>
              </a:ext>
            </a:extLst>
          </p:cNvPr>
          <p:cNvSpPr/>
          <p:nvPr/>
        </p:nvSpPr>
        <p:spPr>
          <a:xfrm>
            <a:off x="1417101" y="3156005"/>
            <a:ext cx="8549727" cy="485347"/>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a:solidFill>
                  <a:srgbClr val="C00000"/>
                </a:solidFill>
              </a:rPr>
              <a:t>- String substring() : Cắt chuỗi theo vị trí đầu cuối </a:t>
            </a:r>
          </a:p>
        </p:txBody>
      </p:sp>
      <p:sp>
        <p:nvSpPr>
          <p:cNvPr id="20" name="Arrow: Pentagon 16">
            <a:extLst>
              <a:ext uri="{FF2B5EF4-FFF2-40B4-BE49-F238E27FC236}">
                <a16:creationId xmlns:a16="http://schemas.microsoft.com/office/drawing/2014/main" id="{7B3D7088-17FD-4000-BF3F-95EC6C192593}"/>
              </a:ext>
            </a:extLst>
          </p:cNvPr>
          <p:cNvSpPr/>
          <p:nvPr/>
        </p:nvSpPr>
        <p:spPr>
          <a:xfrm>
            <a:off x="1417101" y="3824232"/>
            <a:ext cx="8549727" cy="485347"/>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a:solidFill>
                  <a:srgbClr val="C00000"/>
                </a:solidFill>
              </a:rPr>
              <a:t>- String substring() : Cắt chuỗi theo vị trí đầu cuối </a:t>
            </a:r>
          </a:p>
        </p:txBody>
      </p:sp>
      <p:sp>
        <p:nvSpPr>
          <p:cNvPr id="21" name="Arrow: Pentagon 17">
            <a:extLst>
              <a:ext uri="{FF2B5EF4-FFF2-40B4-BE49-F238E27FC236}">
                <a16:creationId xmlns:a16="http://schemas.microsoft.com/office/drawing/2014/main" id="{F16CE279-A477-448F-92DC-E5C1EB6BE7BD}"/>
              </a:ext>
            </a:extLst>
          </p:cNvPr>
          <p:cNvSpPr/>
          <p:nvPr/>
        </p:nvSpPr>
        <p:spPr>
          <a:xfrm>
            <a:off x="1417101" y="4489750"/>
            <a:ext cx="9422329" cy="485347"/>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a:solidFill>
                  <a:srgbClr val="C00000"/>
                </a:solidFill>
              </a:rPr>
              <a:t>- String valueOf(int value) : Chuyển số thành chuỗi</a:t>
            </a:r>
          </a:p>
        </p:txBody>
      </p:sp>
      <p:sp>
        <p:nvSpPr>
          <p:cNvPr id="22" name="Arrow: Pentagon 18">
            <a:extLst>
              <a:ext uri="{FF2B5EF4-FFF2-40B4-BE49-F238E27FC236}">
                <a16:creationId xmlns:a16="http://schemas.microsoft.com/office/drawing/2014/main" id="{BEDC2635-84EE-4B8D-8F79-EC84D35D6E91}"/>
              </a:ext>
            </a:extLst>
          </p:cNvPr>
          <p:cNvSpPr/>
          <p:nvPr/>
        </p:nvSpPr>
        <p:spPr>
          <a:xfrm>
            <a:off x="1417101" y="5155268"/>
            <a:ext cx="9422329" cy="864532"/>
          </a:xfrm>
          <a:prstGeom prst="homePlat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a:solidFill>
                  <a:srgbClr val="C00000"/>
                </a:solidFill>
              </a:rPr>
              <a:t>- String[] split(String kyTu) : Chuyển chuỗi thành mảng các chuỗi</a:t>
            </a:r>
          </a:p>
        </p:txBody>
      </p:sp>
    </p:spTree>
    <p:extLst>
      <p:ext uri="{BB962C8B-B14F-4D97-AF65-F5344CB8AC3E}">
        <p14:creationId xmlns:p14="http://schemas.microsoft.com/office/powerpoint/2010/main" val="215834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092728" y="1097855"/>
            <a:ext cx="9651472"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465293" y="1210149"/>
            <a:ext cx="5996179"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StringBuilder Và StringBuffer</a:t>
            </a:r>
            <a:endParaRPr lang="zh-CN" altLang="en-US" sz="24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499323" y="1067761"/>
            <a:ext cx="933937"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sp>
        <p:nvSpPr>
          <p:cNvPr id="15" name="TextBox 14">
            <a:extLst>
              <a:ext uri="{FF2B5EF4-FFF2-40B4-BE49-F238E27FC236}">
                <a16:creationId xmlns:a16="http://schemas.microsoft.com/office/drawing/2014/main" id="{F64D0260-C102-46D4-BAD6-ECD763F7E88D}"/>
              </a:ext>
            </a:extLst>
          </p:cNvPr>
          <p:cNvSpPr txBox="1"/>
          <p:nvPr/>
        </p:nvSpPr>
        <p:spPr>
          <a:xfrm>
            <a:off x="1005260" y="1897082"/>
            <a:ext cx="9715194" cy="3970318"/>
          </a:xfrm>
          <a:prstGeom prst="rect">
            <a:avLst/>
          </a:prstGeom>
          <a:noFill/>
        </p:spPr>
        <p:txBody>
          <a:bodyPr wrap="square" rtlCol="0">
            <a:spAutoFit/>
          </a:bodyPr>
          <a:lstStyle/>
          <a:p>
            <a:pPr marL="457200" indent="-457200">
              <a:buFont typeface="Wingdings" panose="05000000000000000000" pitchFamily="2" charset="2"/>
              <a:buChar char="v"/>
            </a:pPr>
            <a:r>
              <a:rPr lang="vi-VN" sz="2800">
                <a:latin typeface="+mj-lt"/>
              </a:rPr>
              <a:t>StringBuilder và StringBuffer là khá giống nhau</a:t>
            </a:r>
            <a:r>
              <a:rPr lang="en-US" sz="2800">
                <a:latin typeface="+mj-lt"/>
              </a:rPr>
              <a:t>.</a:t>
            </a:r>
          </a:p>
          <a:p>
            <a:pPr marL="457200" indent="-457200">
              <a:buFont typeface="Wingdings" panose="05000000000000000000" pitchFamily="2" charset="2"/>
              <a:buChar char="v"/>
            </a:pPr>
            <a:r>
              <a:rPr lang="vi-VN" sz="2800">
                <a:latin typeface="+mj-lt"/>
              </a:rPr>
              <a:t>StringBuilder có các phương thức tương tự nhưng không được đồng bộ, vì vậy mà hiệu suất của nó cao hơn, bạn nên sử dụng StringBuilder trong ứng dụng đơn luồng, hoặc sử dụng như một biến địa phương trong một phương thức</a:t>
            </a:r>
            <a:endParaRPr lang="en-US" sz="2800">
              <a:latin typeface="+mj-lt"/>
            </a:endParaRPr>
          </a:p>
          <a:p>
            <a:pPr marL="457200" indent="-457200">
              <a:buFont typeface="Wingdings" panose="05000000000000000000" pitchFamily="2" charset="2"/>
              <a:buChar char="v"/>
            </a:pPr>
            <a:r>
              <a:rPr lang="vi-VN" sz="2800">
                <a:latin typeface="+mj-lt"/>
              </a:rPr>
              <a:t>StringBuffer đã được đồng bộ, nó thích hợp khi làm việc với ứng dụng đa luồng, nhiều luồng có thể truy cập vào một đối tượng StringBuffer cùng lúc.</a:t>
            </a:r>
            <a:endParaRPr lang="en-US" sz="2800">
              <a:latin typeface="+mj-lt"/>
            </a:endParaRPr>
          </a:p>
        </p:txBody>
      </p:sp>
    </p:spTree>
    <p:extLst>
      <p:ext uri="{BB962C8B-B14F-4D97-AF65-F5344CB8AC3E}">
        <p14:creationId xmlns:p14="http://schemas.microsoft.com/office/powerpoint/2010/main" val="3927733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940328" y="1018503"/>
            <a:ext cx="9576286" cy="701040"/>
            <a:chOff x="3129129" y="1121776"/>
            <a:chExt cx="5933741" cy="1171624"/>
          </a:xfrm>
        </p:grpSpPr>
        <p:sp>
          <p:nvSpPr>
            <p:cNvPr id="7"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9" name="文本框 14"/>
          <p:cNvSpPr txBox="1"/>
          <p:nvPr/>
        </p:nvSpPr>
        <p:spPr>
          <a:xfrm>
            <a:off x="2312893" y="1130797"/>
            <a:ext cx="5949469" cy="461665"/>
          </a:xfrm>
          <a:prstGeom prst="rect">
            <a:avLst/>
          </a:prstGeom>
          <a:noFill/>
        </p:spPr>
        <p:txBody>
          <a:bodyPr wrap="square" rtlCol="0">
            <a:spAutoFit/>
          </a:bodyPr>
          <a:lstStyle/>
          <a:p>
            <a:r>
              <a:rPr lang="en-US" altLang="zh-CN" sz="2400" b="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StringBuilder Và StringBuffer</a:t>
            </a:r>
            <a:endParaRPr lang="zh-CN" altLang="en-US" sz="24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0" name="组合 4"/>
          <p:cNvGrpSpPr/>
          <p:nvPr/>
        </p:nvGrpSpPr>
        <p:grpSpPr>
          <a:xfrm>
            <a:off x="1346923" y="988409"/>
            <a:ext cx="926661" cy="789889"/>
            <a:chOff x="2912215" y="455848"/>
            <a:chExt cx="1066422" cy="1974366"/>
          </a:xfrm>
        </p:grpSpPr>
        <p:grpSp>
          <p:nvGrpSpPr>
            <p:cNvPr id="11" name="组合 5"/>
            <p:cNvGrpSpPr/>
            <p:nvPr/>
          </p:nvGrpSpPr>
          <p:grpSpPr>
            <a:xfrm>
              <a:off x="2912215" y="455848"/>
              <a:ext cx="1066422" cy="1974366"/>
              <a:chOff x="2996200" y="693603"/>
              <a:chExt cx="1014663" cy="1878543"/>
            </a:xfrm>
          </p:grpSpPr>
          <p:sp>
            <p:nvSpPr>
              <p:cNvPr id="13" name="椭圆 13"/>
              <p:cNvSpPr/>
              <p:nvPr/>
            </p:nvSpPr>
            <p:spPr>
              <a:xfrm>
                <a:off x="3120961" y="975274"/>
                <a:ext cx="765141" cy="1292595"/>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4" name="椭圆 10"/>
              <p:cNvSpPr/>
              <p:nvPr/>
            </p:nvSpPr>
            <p:spPr>
              <a:xfrm>
                <a:off x="2996200" y="693603"/>
                <a:ext cx="1014663" cy="1878543"/>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2" name="文本框 7"/>
            <p:cNvSpPr txBox="1"/>
            <p:nvPr/>
          </p:nvSpPr>
          <p:spPr>
            <a:xfrm>
              <a:off x="3058305" y="850449"/>
              <a:ext cx="774239" cy="1153954"/>
            </a:xfrm>
            <a:prstGeom prst="rect">
              <a:avLst/>
            </a:prstGeom>
            <a:noFill/>
          </p:spPr>
          <p:txBody>
            <a:bodyPr wrap="square" rtlCol="0">
              <a:spAutoFit/>
            </a:bodyPr>
            <a:lstStyle/>
            <a:p>
              <a:pPr algn="ctr"/>
              <a:r>
                <a:rPr lang="en-US" altLang="zh-CN" sz="2400">
                  <a:solidFill>
                    <a:srgbClr val="E87071"/>
                  </a:solidFill>
                  <a:latin typeface="Impact" panose="020B0806030902050204" pitchFamily="34" charset="0"/>
                </a:rPr>
                <a:t>04</a:t>
              </a:r>
              <a:endParaRPr lang="zh-CN" altLang="en-US" sz="2400">
                <a:solidFill>
                  <a:srgbClr val="E87071"/>
                </a:solidFill>
                <a:latin typeface="Impact" panose="020B0806030902050204" pitchFamily="34" charset="0"/>
              </a:endParaRPr>
            </a:p>
          </p:txBody>
        </p:sp>
      </p:grpSp>
      <p:pic>
        <p:nvPicPr>
          <p:cNvPr id="15" name="Picture 14">
            <a:extLst>
              <a:ext uri="{FF2B5EF4-FFF2-40B4-BE49-F238E27FC236}">
                <a16:creationId xmlns:a16="http://schemas.microsoft.com/office/drawing/2014/main" id="{4A1208AD-1D32-4338-AE02-A0876D18A3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3452" y="1907527"/>
            <a:ext cx="9562148" cy="4112273"/>
          </a:xfrm>
          <a:prstGeom prst="rect">
            <a:avLst/>
          </a:prstGeom>
        </p:spPr>
      </p:pic>
    </p:spTree>
    <p:extLst>
      <p:ext uri="{BB962C8B-B14F-4D97-AF65-F5344CB8AC3E}">
        <p14:creationId xmlns:p14="http://schemas.microsoft.com/office/powerpoint/2010/main" val="2774699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D873ED9E-DE50-4EFC-B0E2-7CA3C22151D1}"/>
              </a:ext>
            </a:extLst>
          </p:cNvPr>
          <p:cNvSpPr txBox="1"/>
          <p:nvPr/>
        </p:nvSpPr>
        <p:spPr>
          <a:xfrm>
            <a:off x="8077200" y="533400"/>
            <a:ext cx="2895600" cy="261610"/>
          </a:xfrm>
          <a:prstGeom prst="rect">
            <a:avLst/>
          </a:prstGeom>
          <a:noFill/>
        </p:spPr>
        <p:txBody>
          <a:bodyPr wrap="square" lIns="0" tIns="0" rIns="0" bIns="0" rtlCol="0">
            <a:spAutoFit/>
          </a:bodyPr>
          <a:lstStyle/>
          <a:p>
            <a:pPr algn="l"/>
            <a:r>
              <a:rPr lang="en-US" sz="1700" dirty="0" err="1">
                <a:solidFill>
                  <a:srgbClr val="F37422"/>
                </a:solidFill>
              </a:rPr>
              <a:t>Tổng</a:t>
            </a:r>
            <a:r>
              <a:rPr lang="en-US" sz="1700" dirty="0">
                <a:solidFill>
                  <a:srgbClr val="F37422"/>
                </a:solidFill>
              </a:rPr>
              <a:t> </a:t>
            </a:r>
            <a:r>
              <a:rPr lang="en-US" sz="1700" dirty="0" err="1">
                <a:solidFill>
                  <a:srgbClr val="F37422"/>
                </a:solidFill>
              </a:rPr>
              <a:t>quan</a:t>
            </a:r>
            <a:r>
              <a:rPr lang="en-US" sz="1700" dirty="0">
                <a:solidFill>
                  <a:srgbClr val="F37422"/>
                </a:solidFill>
              </a:rPr>
              <a:t> Java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1"/>
          <p:cNvGrpSpPr/>
          <p:nvPr/>
        </p:nvGrpSpPr>
        <p:grpSpPr>
          <a:xfrm>
            <a:off x="1074421" y="1147929"/>
            <a:ext cx="8907779" cy="867279"/>
            <a:chOff x="3129129" y="1121776"/>
            <a:chExt cx="5933741" cy="1171624"/>
          </a:xfrm>
        </p:grpSpPr>
        <p:sp>
          <p:nvSpPr>
            <p:cNvPr id="8" name="圆角矩形 2"/>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9" name="圆角矩形 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a:gradFill flip="none" rotWithShape="1">
                <a:gsLst>
                  <a:gs pos="0">
                    <a:srgbClr val="F1A9A9"/>
                  </a:gs>
                  <a:gs pos="100000">
                    <a:srgbClr val="E87071"/>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sp>
        <p:nvSpPr>
          <p:cNvPr id="10" name="文本框 14"/>
          <p:cNvSpPr txBox="1"/>
          <p:nvPr/>
        </p:nvSpPr>
        <p:spPr>
          <a:xfrm>
            <a:off x="2684869" y="1295048"/>
            <a:ext cx="6239803" cy="523220"/>
          </a:xfrm>
          <a:prstGeom prst="rect">
            <a:avLst/>
          </a:prstGeom>
          <a:noFill/>
        </p:spPr>
        <p:txBody>
          <a:bodyPr wrap="square" rtlCol="0">
            <a:spAutoFit/>
          </a:bodyPr>
          <a:lstStyle/>
          <a:p>
            <a:r>
              <a:rPr lang="en-US" altLang="zh-CN" sz="2800" dirty="0" err="1">
                <a:latin typeface="Times New Roman" panose="02020603050405020304" pitchFamily="18" charset="0"/>
                <a:ea typeface="Microsoft YaHei" panose="020B0503020204020204" pitchFamily="34" charset="-122"/>
                <a:cs typeface="Times New Roman" panose="02020603050405020304" pitchFamily="18" charset="0"/>
              </a:rPr>
              <a:t>Ví</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dirty="0" err="1">
                <a:latin typeface="Times New Roman" panose="02020603050405020304" pitchFamily="18" charset="0"/>
                <a:ea typeface="Microsoft YaHei" panose="020B0503020204020204" pitchFamily="34" charset="-122"/>
                <a:cs typeface="Times New Roman" panose="02020603050405020304" pitchFamily="18" charset="0"/>
              </a:rPr>
              <a:t>dụ</a:t>
            </a:r>
            <a:endPar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endParaRPr>
          </a:p>
        </p:txBody>
      </p:sp>
      <p:grpSp>
        <p:nvGrpSpPr>
          <p:cNvPr id="11" name="组合 4"/>
          <p:cNvGrpSpPr/>
          <p:nvPr/>
        </p:nvGrpSpPr>
        <p:grpSpPr>
          <a:xfrm>
            <a:off x="1754298" y="1128038"/>
            <a:ext cx="1076003" cy="1167468"/>
            <a:chOff x="3150395" y="933507"/>
            <a:chExt cx="1559927" cy="1839452"/>
          </a:xfrm>
        </p:grpSpPr>
        <p:grpSp>
          <p:nvGrpSpPr>
            <p:cNvPr id="12" name="组合 5"/>
            <p:cNvGrpSpPr/>
            <p:nvPr/>
          </p:nvGrpSpPr>
          <p:grpSpPr>
            <a:xfrm>
              <a:off x="3150395" y="933507"/>
              <a:ext cx="1559927" cy="1839452"/>
              <a:chOff x="3222820" y="1148080"/>
              <a:chExt cx="1484216" cy="1750177"/>
            </a:xfrm>
          </p:grpSpPr>
          <p:grpSp>
            <p:nvGrpSpPr>
              <p:cNvPr id="14" name="组合 9"/>
              <p:cNvGrpSpPr/>
              <p:nvPr/>
            </p:nvGrpSpPr>
            <p:grpSpPr>
              <a:xfrm>
                <a:off x="3420363" y="1295115"/>
                <a:ext cx="1286673" cy="1603142"/>
                <a:chOff x="7380501" y="2927402"/>
                <a:chExt cx="2311887" cy="2880512"/>
              </a:xfrm>
            </p:grpSpPr>
            <p:sp>
              <p:nvSpPr>
                <p:cNvPr id="16"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7" name="椭圆 12"/>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8" name="椭圆 13"/>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5" name="椭圆 10"/>
              <p:cNvSpPr/>
              <p:nvPr/>
            </p:nvSpPr>
            <p:spPr>
              <a:xfrm>
                <a:off x="3222820" y="1148080"/>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3" name="文本框 7"/>
            <p:cNvSpPr txBox="1"/>
            <p:nvPr/>
          </p:nvSpPr>
          <p:spPr>
            <a:xfrm>
              <a:off x="3437037" y="1269299"/>
              <a:ext cx="774241" cy="727395"/>
            </a:xfrm>
            <a:prstGeom prst="rect">
              <a:avLst/>
            </a:prstGeom>
            <a:noFill/>
          </p:spPr>
          <p:txBody>
            <a:bodyPr wrap="square" rtlCol="0">
              <a:spAutoFit/>
            </a:bodyPr>
            <a:lstStyle/>
            <a:p>
              <a:pPr algn="ctr"/>
              <a:r>
                <a:rPr lang="en-US" altLang="zh-CN" sz="2400" dirty="0">
                  <a:solidFill>
                    <a:srgbClr val="E87071"/>
                  </a:solidFill>
                  <a:latin typeface="Impact" panose="020B0806030902050204" pitchFamily="34" charset="0"/>
                </a:rPr>
                <a:t>01</a:t>
              </a:r>
              <a:endParaRPr lang="zh-CN" altLang="en-US" sz="2400" dirty="0">
                <a:solidFill>
                  <a:srgbClr val="E87071"/>
                </a:solidFill>
                <a:latin typeface="Impact" panose="020B0806030902050204" pitchFamily="34" charset="0"/>
              </a:endParaRPr>
            </a:p>
          </p:txBody>
        </p:sp>
      </p:grpSp>
    </p:spTree>
    <p:extLst>
      <p:ext uri="{BB962C8B-B14F-4D97-AF65-F5344CB8AC3E}">
        <p14:creationId xmlns:p14="http://schemas.microsoft.com/office/powerpoint/2010/main" val="2849993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0-#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899884" y="931361"/>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2055307" y="859642"/>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3143745" y="1095399"/>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3C2CDBCB-909C-42CB-8C20-EA6E1470C9C7}"/>
              </a:ext>
            </a:extLst>
          </p:cNvPr>
          <p:cNvSpPr txBox="1"/>
          <p:nvPr/>
        </p:nvSpPr>
        <p:spPr>
          <a:xfrm>
            <a:off x="1676400" y="1680150"/>
            <a:ext cx="9144000" cy="4339650"/>
          </a:xfrm>
          <a:prstGeom prst="rect">
            <a:avLst/>
          </a:prstGeom>
          <a:noFill/>
        </p:spPr>
        <p:txBody>
          <a:bodyPr wrap="square" rtlCol="0">
            <a:spAutoFit/>
          </a:bodyPr>
          <a:lstStyle/>
          <a:p>
            <a:pPr marL="342900" indent="-342900">
              <a:buAutoNum type="arabicPeriod"/>
            </a:pPr>
            <a:r>
              <a:rPr lang="en-US" sz="2300" b="1" dirty="0" err="1">
                <a:latin typeface="Times New Roman" panose="02020603050405020304" pitchFamily="18" charset="0"/>
                <a:cs typeface="Times New Roman" panose="02020603050405020304" pitchFamily="18" charset="0"/>
              </a:rPr>
              <a:t>Biến</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là</a:t>
            </a:r>
            <a:r>
              <a:rPr lang="en-US" sz="2300" b="1" dirty="0">
                <a:latin typeface="Times New Roman" panose="02020603050405020304" pitchFamily="18" charset="0"/>
                <a:cs typeface="Times New Roman" panose="02020603050405020304" pitchFamily="18" charset="0"/>
              </a:rPr>
              <a:t> </a:t>
            </a:r>
            <a:r>
              <a:rPr lang="en-US" sz="2300" b="1" dirty="0" err="1">
                <a:latin typeface="Times New Roman" panose="02020603050405020304" pitchFamily="18" charset="0"/>
                <a:cs typeface="Times New Roman" panose="02020603050405020304" pitchFamily="18" charset="0"/>
              </a:rPr>
              <a:t>gì</a:t>
            </a:r>
            <a:r>
              <a:rPr lang="en-US" sz="2300" b="1" dirty="0">
                <a:latin typeface="Times New Roman" panose="02020603050405020304" pitchFamily="18" charset="0"/>
                <a:cs typeface="Times New Roman" panose="02020603050405020304" pitchFamily="18" charset="0"/>
              </a:rPr>
              <a:t>?</a:t>
            </a:r>
          </a:p>
          <a:p>
            <a:pPr marL="285750" indent="-285750">
              <a:buFontTx/>
              <a:buChar char="-"/>
            </a:pPr>
            <a:r>
              <a:rPr lang="vi-VN" sz="2300" dirty="0">
                <a:latin typeface="Times New Roman" panose="02020603050405020304" pitchFamily="18" charset="0"/>
                <a:cs typeface="Times New Roman" panose="02020603050405020304" pitchFamily="18" charset="0"/>
              </a:rPr>
              <a:t>Một </a:t>
            </a:r>
            <a:r>
              <a:rPr lang="vi-VN" sz="2300" b="1" dirty="0">
                <a:latin typeface="Times New Roman" panose="02020603050405020304" pitchFamily="18" charset="0"/>
                <a:cs typeface="Times New Roman" panose="02020603050405020304" pitchFamily="18" charset="0"/>
              </a:rPr>
              <a:t>biến </a:t>
            </a:r>
            <a:r>
              <a:rPr lang="vi-VN" sz="2300" dirty="0">
                <a:latin typeface="Times New Roman" panose="02020603050405020304" pitchFamily="18" charset="0"/>
                <a:cs typeface="Times New Roman" panose="02020603050405020304" pitchFamily="18" charset="0"/>
              </a:rPr>
              <a:t>của Java là tên gọi của một vùng nhớ bên trong máy tính dùng để lưu trữ giá trị mà chương trình của chúng ta có thể tương tác được</a:t>
            </a:r>
            <a:endParaRPr lang="en-US" sz="2300" dirty="0">
              <a:latin typeface="Times New Roman" panose="02020603050405020304" pitchFamily="18" charset="0"/>
              <a:cs typeface="Times New Roman" panose="02020603050405020304" pitchFamily="18" charset="0"/>
            </a:endParaRPr>
          </a:p>
          <a:p>
            <a:pPr marL="285750" indent="-285750">
              <a:buFontTx/>
              <a:buChar char="-"/>
            </a:pPr>
            <a:r>
              <a:rPr lang="en-US" sz="2300" dirty="0" err="1">
                <a:latin typeface="Times New Roman" panose="02020603050405020304" pitchFamily="18" charset="0"/>
                <a:cs typeface="Times New Roman" panose="02020603050405020304" pitchFamily="18" charset="0"/>
              </a:rPr>
              <a:t>Thành</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phần</a:t>
            </a:r>
            <a:r>
              <a:rPr lang="en-US" sz="2300" dirty="0">
                <a:latin typeface="Times New Roman" panose="02020603050405020304" pitchFamily="18" charset="0"/>
                <a:cs typeface="Times New Roman" panose="02020603050405020304" pitchFamily="18" charset="0"/>
              </a:rPr>
              <a:t>: </a:t>
            </a:r>
          </a:p>
          <a:p>
            <a:pPr marL="742950" lvl="1" indent="-285750">
              <a:buFontTx/>
              <a:buChar char="-"/>
            </a:pPr>
            <a:r>
              <a:rPr lang="en-US" sz="2300" dirty="0" err="1">
                <a:latin typeface="Times New Roman" panose="02020603050405020304" pitchFamily="18" charset="0"/>
                <a:cs typeface="Times New Roman" panose="02020603050405020304" pitchFamily="18" charset="0"/>
              </a:rPr>
              <a:t>Tên</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Biến</a:t>
            </a:r>
            <a:endParaRPr lang="en-US" sz="2300" dirty="0">
              <a:latin typeface="Times New Roman" panose="02020603050405020304" pitchFamily="18" charset="0"/>
              <a:cs typeface="Times New Roman" panose="02020603050405020304" pitchFamily="18" charset="0"/>
            </a:endParaRPr>
          </a:p>
          <a:p>
            <a:pPr marL="742950" lvl="1" indent="-285750">
              <a:buFontTx/>
              <a:buChar char="-"/>
            </a:pPr>
            <a:r>
              <a:rPr lang="en-US" sz="2300" dirty="0" err="1">
                <a:latin typeface="Times New Roman" panose="02020603050405020304" pitchFamily="18" charset="0"/>
                <a:cs typeface="Times New Roman" panose="02020603050405020304" pitchFamily="18" charset="0"/>
              </a:rPr>
              <a:t>Kiểu</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dữ</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liệu</a:t>
            </a:r>
            <a:endParaRPr lang="en-US" sz="2300" dirty="0">
              <a:latin typeface="Times New Roman" panose="02020603050405020304" pitchFamily="18" charset="0"/>
              <a:cs typeface="Times New Roman" panose="02020603050405020304" pitchFamily="18" charset="0"/>
            </a:endParaRPr>
          </a:p>
          <a:p>
            <a:pPr marL="742950" lvl="1" indent="-285750">
              <a:buFontTx/>
              <a:buChar char="-"/>
            </a:pPr>
            <a:r>
              <a:rPr lang="en-US" sz="2300" dirty="0" err="1">
                <a:latin typeface="Times New Roman" panose="02020603050405020304" pitchFamily="18" charset="0"/>
                <a:cs typeface="Times New Roman" panose="02020603050405020304" pitchFamily="18" charset="0"/>
              </a:rPr>
              <a:t>Giá</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trị</a:t>
            </a:r>
            <a:endParaRPr lang="en-US" sz="2300" dirty="0">
              <a:latin typeface="Times New Roman" panose="02020603050405020304" pitchFamily="18" charset="0"/>
              <a:cs typeface="Times New Roman" panose="02020603050405020304" pitchFamily="18" charset="0"/>
            </a:endParaRPr>
          </a:p>
          <a:p>
            <a:pPr marL="285750" indent="-285750">
              <a:buFontTx/>
              <a:buChar char="-"/>
            </a:pPr>
            <a:r>
              <a:rPr lang="en-US" sz="2300" dirty="0" err="1">
                <a:latin typeface="Times New Roman" panose="02020603050405020304" pitchFamily="18" charset="0"/>
                <a:cs typeface="Times New Roman" panose="02020603050405020304" pitchFamily="18" charset="0"/>
              </a:rPr>
              <a:t>Cú</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pháp</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khai</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báo</a:t>
            </a:r>
            <a:r>
              <a:rPr lang="en-US" sz="2300" dirty="0">
                <a:latin typeface="Times New Roman" panose="02020603050405020304" pitchFamily="18" charset="0"/>
                <a:cs typeface="Times New Roman" panose="02020603050405020304" pitchFamily="18" charset="0"/>
              </a:rPr>
              <a:t> </a:t>
            </a:r>
            <a:r>
              <a:rPr lang="en-US" sz="2300" dirty="0" err="1">
                <a:latin typeface="Times New Roman" panose="02020603050405020304" pitchFamily="18" charset="0"/>
                <a:cs typeface="Times New Roman" panose="02020603050405020304" pitchFamily="18" charset="0"/>
              </a:rPr>
              <a:t>biến</a:t>
            </a:r>
            <a:r>
              <a:rPr lang="en-US" sz="2300" dirty="0">
                <a:latin typeface="Times New Roman" panose="02020603050405020304" pitchFamily="18" charset="0"/>
                <a:cs typeface="Times New Roman" panose="02020603050405020304" pitchFamily="18" charset="0"/>
              </a:rPr>
              <a:t>:</a:t>
            </a:r>
          </a:p>
          <a:p>
            <a:pPr marL="971550" lvl="2" indent="-285750">
              <a:buFontTx/>
              <a:buChar char="-"/>
            </a:pPr>
            <a:r>
              <a:rPr lang="en-US" sz="2300" dirty="0">
                <a:solidFill>
                  <a:srgbClr val="FF0000"/>
                </a:solidFill>
                <a:latin typeface="Times New Roman" panose="02020603050405020304" pitchFamily="18" charset="0"/>
                <a:cs typeface="Times New Roman" panose="02020603050405020304" pitchFamily="18" charset="0"/>
              </a:rPr>
              <a:t>                 </a:t>
            </a:r>
            <a:r>
              <a:rPr lang="en-US" sz="2300" dirty="0" err="1">
                <a:solidFill>
                  <a:srgbClr val="FF0000"/>
                </a:solidFill>
                <a:latin typeface="Times New Roman" panose="02020603050405020304" pitchFamily="18" charset="0"/>
                <a:cs typeface="Times New Roman" panose="02020603050405020304" pitchFamily="18" charset="0"/>
              </a:rPr>
              <a:t>KiểuDữLiệu</a:t>
            </a:r>
            <a:r>
              <a:rPr lang="en-US" sz="2300" dirty="0">
                <a:solidFill>
                  <a:srgbClr val="FF0000"/>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tênBiến</a:t>
            </a:r>
            <a:r>
              <a:rPr lang="en-US" sz="2300" dirty="0">
                <a:solidFill>
                  <a:schemeClr val="bg2">
                    <a:lumMod val="25000"/>
                  </a:schemeClr>
                </a:solidFill>
                <a:latin typeface="Times New Roman" panose="02020603050405020304" pitchFamily="18" charset="0"/>
                <a:cs typeface="Times New Roman" panose="02020603050405020304" pitchFamily="18" charset="0"/>
              </a:rPr>
              <a:t> = (</a:t>
            </a:r>
            <a:r>
              <a:rPr lang="en-US" sz="2300" dirty="0" err="1">
                <a:solidFill>
                  <a:schemeClr val="bg2">
                    <a:lumMod val="25000"/>
                  </a:schemeClr>
                </a:solidFill>
                <a:latin typeface="Times New Roman" panose="02020603050405020304" pitchFamily="18" charset="0"/>
                <a:cs typeface="Times New Roman" panose="02020603050405020304" pitchFamily="18" charset="0"/>
              </a:rPr>
              <a:t>giá</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trị</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của</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biến</a:t>
            </a:r>
            <a:r>
              <a:rPr lang="en-US" sz="2300" dirty="0">
                <a:solidFill>
                  <a:schemeClr val="bg2">
                    <a:lumMod val="25000"/>
                  </a:schemeClr>
                </a:solidFill>
                <a:latin typeface="Times New Roman" panose="02020603050405020304" pitchFamily="18" charset="0"/>
                <a:cs typeface="Times New Roman" panose="02020603050405020304" pitchFamily="18" charset="0"/>
              </a:rPr>
              <a:t>…)</a:t>
            </a:r>
          </a:p>
          <a:p>
            <a:pPr marL="971550" lvl="2" indent="-285750">
              <a:buFontTx/>
              <a:buChar char="-"/>
            </a:pPr>
            <a:r>
              <a:rPr lang="en-US" sz="2300" dirty="0">
                <a:solidFill>
                  <a:schemeClr val="bg2">
                    <a:lumMod val="25000"/>
                  </a:schemeClr>
                </a:solidFill>
                <a:latin typeface="Times New Roman" panose="02020603050405020304" pitchFamily="18" charset="0"/>
                <a:cs typeface="Times New Roman" panose="02020603050405020304" pitchFamily="18" charset="0"/>
              </a:rPr>
              <a:t>&lt;</a:t>
            </a:r>
            <a:r>
              <a:rPr lang="en-US" sz="2300" dirty="0" err="1">
                <a:solidFill>
                  <a:schemeClr val="bg2">
                    <a:lumMod val="25000"/>
                  </a:schemeClr>
                </a:solidFill>
                <a:latin typeface="Times New Roman" panose="02020603050405020304" pitchFamily="18" charset="0"/>
                <a:cs typeface="Times New Roman" panose="02020603050405020304" pitchFamily="18" charset="0"/>
              </a:rPr>
              <a:t>Hoặc</a:t>
            </a:r>
            <a:r>
              <a:rPr lang="en-US" sz="2300" dirty="0">
                <a:solidFill>
                  <a:schemeClr val="bg2">
                    <a:lumMod val="25000"/>
                  </a:schemeClr>
                </a:solidFill>
                <a:latin typeface="Times New Roman" panose="02020603050405020304" pitchFamily="18" charset="0"/>
                <a:cs typeface="Times New Roman" panose="02020603050405020304" pitchFamily="18" charset="0"/>
              </a:rPr>
              <a:t>&gt;    </a:t>
            </a:r>
            <a:r>
              <a:rPr lang="en-US" sz="2300" dirty="0" err="1">
                <a:solidFill>
                  <a:srgbClr val="FF0000"/>
                </a:solidFill>
                <a:latin typeface="Times New Roman" panose="02020603050405020304" pitchFamily="18" charset="0"/>
                <a:cs typeface="Times New Roman" panose="02020603050405020304" pitchFamily="18" charset="0"/>
              </a:rPr>
              <a:t>KiểuDữLiệu</a:t>
            </a:r>
            <a:r>
              <a:rPr lang="en-US" sz="2300" dirty="0">
                <a:solidFill>
                  <a:srgbClr val="FF0000"/>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tênBiến</a:t>
            </a:r>
            <a:r>
              <a:rPr lang="en-US" sz="2300" dirty="0">
                <a:solidFill>
                  <a:schemeClr val="bg2">
                    <a:lumMod val="25000"/>
                  </a:schemeClr>
                </a:solidFill>
                <a:latin typeface="Times New Roman" panose="02020603050405020304" pitchFamily="18" charset="0"/>
                <a:cs typeface="Times New Roman" panose="02020603050405020304" pitchFamily="18" charset="0"/>
              </a:rPr>
              <a:t> = </a:t>
            </a:r>
            <a:r>
              <a:rPr lang="en-US" sz="2300" dirty="0" err="1">
                <a:solidFill>
                  <a:schemeClr val="bg2">
                    <a:lumMod val="25000"/>
                  </a:schemeClr>
                </a:solidFill>
                <a:latin typeface="Times New Roman" panose="02020603050405020304" pitchFamily="18" charset="0"/>
                <a:cs typeface="Times New Roman" panose="02020603050405020304" pitchFamily="18" charset="0"/>
              </a:rPr>
              <a:t>tênBiếnKhác</a:t>
            </a:r>
            <a:r>
              <a:rPr lang="en-US" sz="2300" dirty="0">
                <a:solidFill>
                  <a:schemeClr val="bg2">
                    <a:lumMod val="25000"/>
                  </a:schemeClr>
                </a:solidFill>
                <a:latin typeface="Times New Roman" panose="02020603050405020304" pitchFamily="18" charset="0"/>
                <a:cs typeface="Times New Roman" panose="02020603050405020304" pitchFamily="18" charset="0"/>
              </a:rPr>
              <a:t>(</a:t>
            </a:r>
            <a:r>
              <a:rPr lang="en-US" sz="2300" dirty="0" err="1">
                <a:solidFill>
                  <a:schemeClr val="bg2">
                    <a:lumMod val="25000"/>
                  </a:schemeClr>
                </a:solidFill>
                <a:latin typeface="Times New Roman" panose="02020603050405020304" pitchFamily="18" charset="0"/>
                <a:cs typeface="Times New Roman" panose="02020603050405020304" pitchFamily="18" charset="0"/>
              </a:rPr>
              <a:t>Chỉ</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khi</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cùng</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kiểu</a:t>
            </a:r>
            <a:r>
              <a:rPr lang="en-US" sz="2300" dirty="0">
                <a:solidFill>
                  <a:schemeClr val="bg2">
                    <a:lumMod val="25000"/>
                  </a:schemeClr>
                </a:solidFill>
                <a:latin typeface="Times New Roman" panose="02020603050405020304" pitchFamily="18" charset="0"/>
                <a:cs typeface="Times New Roman" panose="02020603050405020304" pitchFamily="18" charset="0"/>
              </a:rPr>
              <a:t>)</a:t>
            </a:r>
          </a:p>
          <a:p>
            <a:pPr marL="971550" lvl="2" indent="-285750">
              <a:buFontTx/>
              <a:buChar char="-"/>
            </a:pPr>
            <a:r>
              <a:rPr lang="en-US" sz="2300" dirty="0">
                <a:solidFill>
                  <a:schemeClr val="bg2">
                    <a:lumMod val="25000"/>
                  </a:schemeClr>
                </a:solidFill>
                <a:latin typeface="Times New Roman" panose="02020603050405020304" pitchFamily="18" charset="0"/>
                <a:cs typeface="Times New Roman" panose="02020603050405020304" pitchFamily="18" charset="0"/>
              </a:rPr>
              <a:t>&lt;</a:t>
            </a:r>
            <a:r>
              <a:rPr lang="en-US" sz="2300" dirty="0" err="1">
                <a:solidFill>
                  <a:schemeClr val="bg2">
                    <a:lumMod val="25000"/>
                  </a:schemeClr>
                </a:solidFill>
                <a:latin typeface="Times New Roman" panose="02020603050405020304" pitchFamily="18" charset="0"/>
                <a:cs typeface="Times New Roman" panose="02020603050405020304" pitchFamily="18" charset="0"/>
              </a:rPr>
              <a:t>Hoặc</a:t>
            </a:r>
            <a:r>
              <a:rPr lang="en-US" sz="2300" dirty="0">
                <a:solidFill>
                  <a:schemeClr val="bg2">
                    <a:lumMod val="25000"/>
                  </a:schemeClr>
                </a:solidFill>
                <a:latin typeface="Times New Roman" panose="02020603050405020304" pitchFamily="18" charset="0"/>
                <a:cs typeface="Times New Roman" panose="02020603050405020304" pitchFamily="18" charset="0"/>
              </a:rPr>
              <a:t>&gt;    </a:t>
            </a:r>
            <a:r>
              <a:rPr lang="en-US" sz="2300" dirty="0" err="1">
                <a:solidFill>
                  <a:srgbClr val="FF0000"/>
                </a:solidFill>
                <a:latin typeface="Times New Roman" panose="02020603050405020304" pitchFamily="18" charset="0"/>
                <a:cs typeface="Times New Roman" panose="02020603050405020304" pitchFamily="18" charset="0"/>
              </a:rPr>
              <a:t>KiểuDữLiệu</a:t>
            </a:r>
            <a:r>
              <a:rPr lang="en-US" sz="2300" dirty="0">
                <a:solidFill>
                  <a:srgbClr val="FF0000"/>
                </a:solidFill>
                <a:latin typeface="Times New Roman" panose="02020603050405020304" pitchFamily="18" charset="0"/>
                <a:cs typeface="Times New Roman" panose="02020603050405020304" pitchFamily="18" charset="0"/>
              </a:rPr>
              <a:t> </a:t>
            </a:r>
            <a:r>
              <a:rPr lang="en-US" sz="2300" dirty="0">
                <a:solidFill>
                  <a:schemeClr val="bg2">
                    <a:lumMod val="25000"/>
                  </a:schemeClr>
                </a:solidFill>
                <a:latin typeface="Times New Roman" panose="02020603050405020304" pitchFamily="18" charset="0"/>
                <a:cs typeface="Times New Roman" panose="02020603050405020304" pitchFamily="18" charset="0"/>
              </a:rPr>
              <a:t>tênBiến1, tênBiến2, tênBiến3,…(</a:t>
            </a:r>
            <a:r>
              <a:rPr lang="en-US" sz="2300" dirty="0" err="1">
                <a:solidFill>
                  <a:schemeClr val="bg2">
                    <a:lumMod val="25000"/>
                  </a:schemeClr>
                </a:solidFill>
                <a:latin typeface="Times New Roman" panose="02020603050405020304" pitchFamily="18" charset="0"/>
                <a:cs typeface="Times New Roman" panose="02020603050405020304" pitchFamily="18" charset="0"/>
              </a:rPr>
              <a:t>chỉ</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khi</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cùng</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kiểu</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dữ</a:t>
            </a:r>
            <a:r>
              <a:rPr lang="en-US" sz="2300" dirty="0">
                <a:solidFill>
                  <a:schemeClr val="bg2">
                    <a:lumMod val="25000"/>
                  </a:schemeClr>
                </a:solidFill>
                <a:latin typeface="Times New Roman" panose="02020603050405020304" pitchFamily="18" charset="0"/>
                <a:cs typeface="Times New Roman" panose="02020603050405020304" pitchFamily="18" charset="0"/>
              </a:rPr>
              <a:t> </a:t>
            </a:r>
            <a:r>
              <a:rPr lang="en-US" sz="2300" dirty="0" err="1">
                <a:solidFill>
                  <a:schemeClr val="bg2">
                    <a:lumMod val="25000"/>
                  </a:schemeClr>
                </a:solidFill>
                <a:latin typeface="Times New Roman" panose="02020603050405020304" pitchFamily="18" charset="0"/>
                <a:cs typeface="Times New Roman" panose="02020603050405020304" pitchFamily="18" charset="0"/>
              </a:rPr>
              <a:t>liệu</a:t>
            </a:r>
            <a:r>
              <a:rPr lang="en-US" sz="2300" dirty="0">
                <a:solidFill>
                  <a:schemeClr val="bg2">
                    <a:lumMod val="25000"/>
                  </a:schemeClr>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78419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527090" y="1258774"/>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682513" y="1187055"/>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770951" y="1422812"/>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18" name="TextBox 17">
            <a:extLst>
              <a:ext uri="{FF2B5EF4-FFF2-40B4-BE49-F238E27FC236}">
                <a16:creationId xmlns:a16="http://schemas.microsoft.com/office/drawing/2014/main" id="{4FC97804-46C2-471B-8AAE-511932489E44}"/>
              </a:ext>
            </a:extLst>
          </p:cNvPr>
          <p:cNvSpPr txBox="1"/>
          <p:nvPr/>
        </p:nvSpPr>
        <p:spPr>
          <a:xfrm>
            <a:off x="1363327" y="2201882"/>
            <a:ext cx="8999873" cy="3970318"/>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2.  </a:t>
            </a:r>
            <a:r>
              <a:rPr lang="en-US" sz="2800" b="1" dirty="0" err="1">
                <a:latin typeface="Times New Roman" panose="02020603050405020304" pitchFamily="18" charset="0"/>
                <a:cs typeface="Times New Roman" panose="02020603050405020304" pitchFamily="18" charset="0"/>
              </a:rPr>
              <a:t>Quy</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tắc</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khai</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báo</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biến</a:t>
            </a:r>
            <a:r>
              <a:rPr lang="en-US" sz="2800" b="1" dirty="0">
                <a:latin typeface="Times New Roman" panose="02020603050405020304" pitchFamily="18" charset="0"/>
                <a:cs typeface="Times New Roman" panose="02020603050405020304" pitchFamily="18" charset="0"/>
              </a:rPr>
              <a:t>:</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Chỉ được </a:t>
            </a:r>
            <a:r>
              <a:rPr lang="vi-VN" sz="2800" b="0" i="0" dirty="0">
                <a:solidFill>
                  <a:srgbClr val="C00000"/>
                </a:solidFill>
                <a:effectLst/>
                <a:latin typeface="Times New Roman" panose="02020603050405020304" pitchFamily="18" charset="0"/>
                <a:cs typeface="Times New Roman" panose="02020603050405020304" pitchFamily="18" charset="0"/>
              </a:rPr>
              <a:t>bắt đầu bằng một ký tự(chữ)</a:t>
            </a:r>
            <a:r>
              <a:rPr lang="vi-VN" sz="2800" b="0" i="0" dirty="0">
                <a:solidFill>
                  <a:srgbClr val="333333"/>
                </a:solidFill>
                <a:effectLst/>
                <a:latin typeface="Times New Roman" panose="02020603050405020304" pitchFamily="18" charset="0"/>
                <a:cs typeface="Times New Roman" panose="02020603050405020304" pitchFamily="18" charset="0"/>
              </a:rPr>
              <a:t>, hoặc một dấu gạch dưới(_), hoặc một ký tự dollar($)</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Tên biến </a:t>
            </a:r>
            <a:r>
              <a:rPr lang="vi-VN" sz="2800" b="0" i="0" dirty="0">
                <a:solidFill>
                  <a:srgbClr val="C00000"/>
                </a:solidFill>
                <a:effectLst/>
                <a:latin typeface="Times New Roman" panose="02020603050405020304" pitchFamily="18" charset="0"/>
                <a:cs typeface="Times New Roman" panose="02020603050405020304" pitchFamily="18" charset="0"/>
              </a:rPr>
              <a:t>KHÔNG</a:t>
            </a:r>
            <a:r>
              <a:rPr lang="vi-VN"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C00000"/>
                </a:solidFill>
                <a:effectLst/>
                <a:latin typeface="Times New Roman" panose="02020603050405020304" pitchFamily="18" charset="0"/>
                <a:cs typeface="Times New Roman" panose="02020603050405020304" pitchFamily="18" charset="0"/>
              </a:rPr>
              <a:t>được chứa khoảng trắng</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Bắt đầu từ ký tự thứ hai, có thể dùng ký tự(chữ), dấu gạch </a:t>
            </a: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dưới(_), hoặc ký tự dollar($)</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C00000"/>
                </a:solidFill>
                <a:effectLst/>
                <a:latin typeface="Times New Roman" panose="02020603050405020304" pitchFamily="18" charset="0"/>
                <a:cs typeface="Times New Roman" panose="02020603050405020304" pitchFamily="18" charset="0"/>
              </a:rPr>
              <a:t>KHÔNG</a:t>
            </a:r>
            <a:r>
              <a:rPr lang="vi-VN" sz="2800" b="0" i="0" dirty="0">
                <a:solidFill>
                  <a:srgbClr val="333333"/>
                </a:solidFill>
                <a:effectLst/>
                <a:latin typeface="Times New Roman" panose="02020603050405020304" pitchFamily="18" charset="0"/>
                <a:cs typeface="Times New Roman" panose="02020603050405020304" pitchFamily="18" charset="0"/>
              </a:rPr>
              <a:t> được trùng với các từ khóa</a:t>
            </a:r>
          </a:p>
          <a:p>
            <a:pPr lvl="1" algn="just">
              <a:buFont typeface="Arial" panose="020B0604020202020204" pitchFamily="34" charset="0"/>
              <a:buChar char="•"/>
            </a:pPr>
            <a:r>
              <a:rPr lang="en-US" sz="2800" b="0" i="0" dirty="0">
                <a:solidFill>
                  <a:srgbClr val="333333"/>
                </a:solidFill>
                <a:effectLst/>
                <a:latin typeface="Times New Roman" panose="02020603050405020304" pitchFamily="18" charset="0"/>
                <a:cs typeface="Times New Roman" panose="02020603050405020304" pitchFamily="18" charset="0"/>
              </a:rPr>
              <a:t> </a:t>
            </a:r>
            <a:r>
              <a:rPr lang="vi-VN" sz="2800" b="0" i="0" dirty="0">
                <a:solidFill>
                  <a:srgbClr val="333333"/>
                </a:solidFill>
                <a:effectLst/>
                <a:latin typeface="Times New Roman" panose="02020603050405020304" pitchFamily="18" charset="0"/>
                <a:cs typeface="Times New Roman" panose="02020603050405020304" pitchFamily="18" charset="0"/>
              </a:rPr>
              <a:t>Có </a:t>
            </a:r>
            <a:r>
              <a:rPr lang="vi-VN" sz="2800" b="0" i="0" dirty="0">
                <a:solidFill>
                  <a:srgbClr val="C00000"/>
                </a:solidFill>
                <a:effectLst/>
                <a:latin typeface="Times New Roman" panose="02020603050405020304" pitchFamily="18" charset="0"/>
                <a:cs typeface="Times New Roman" panose="02020603050405020304" pitchFamily="18" charset="0"/>
              </a:rPr>
              <a:t>phân biệt chữ hoa và chữ thường</a:t>
            </a: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90422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 y="228600"/>
            <a:ext cx="1143000" cy="821245"/>
          </a:xfrm>
          <a:prstGeom prst="rect">
            <a:avLst/>
          </a:prstGeom>
        </p:spPr>
      </p:pic>
      <p:grpSp>
        <p:nvGrpSpPr>
          <p:cNvPr id="5" name="组合 77"/>
          <p:cNvGrpSpPr/>
          <p:nvPr/>
        </p:nvGrpSpPr>
        <p:grpSpPr>
          <a:xfrm>
            <a:off x="1143000" y="1057315"/>
            <a:ext cx="8712598" cy="852875"/>
            <a:chOff x="3129129" y="1121776"/>
            <a:chExt cx="5933741" cy="1171624"/>
          </a:xfrm>
        </p:grpSpPr>
        <p:sp>
          <p:nvSpPr>
            <p:cNvPr id="7" name="圆角矩形 78"/>
            <p:cNvSpPr/>
            <p:nvPr/>
          </p:nvSpPr>
          <p:spPr>
            <a:xfrm>
              <a:off x="3129129" y="1121776"/>
              <a:ext cx="5933741" cy="1171624"/>
            </a:xfrm>
            <a:prstGeom prst="roundRect">
              <a:avLst>
                <a:gd name="adj" fmla="val 50000"/>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sp>
          <p:nvSpPr>
            <p:cNvPr id="8" name="圆角矩形 79"/>
            <p:cNvSpPr/>
            <p:nvPr/>
          </p:nvSpPr>
          <p:spPr>
            <a:xfrm>
              <a:off x="3289330" y="1253414"/>
              <a:ext cx="5716387" cy="908350"/>
            </a:xfrm>
            <a:prstGeom prst="roundRect">
              <a:avLst>
                <a:gd name="adj" fmla="val 50000"/>
              </a:avLst>
            </a:prstGeom>
            <a:gradFill>
              <a:gsLst>
                <a:gs pos="0">
                  <a:srgbClr val="01ACBE"/>
                </a:gs>
                <a:gs pos="100000">
                  <a:srgbClr val="01DAF1"/>
                </a:gs>
              </a:gsLst>
              <a:lin ang="0" scaled="0"/>
            </a:gradFill>
            <a:ln w="19050">
              <a:gradFill flip="none" rotWithShape="1">
                <a:gsLst>
                  <a:gs pos="0">
                    <a:srgbClr val="01DAF1"/>
                  </a:gs>
                  <a:gs pos="100000">
                    <a:srgbClr val="01ACBE"/>
                  </a:gs>
                </a:gsLst>
                <a:lin ang="2700000" scaled="1"/>
                <a:tileRect/>
              </a:gradFill>
            </a:ln>
            <a:effectLst>
              <a:innerShdw blurRad="317500" dist="114300" dir="135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FFAA2D"/>
                </a:solidFill>
              </a:endParaRPr>
            </a:p>
          </p:txBody>
        </p:sp>
      </p:grpSp>
      <p:grpSp>
        <p:nvGrpSpPr>
          <p:cNvPr id="9" name="组合 80"/>
          <p:cNvGrpSpPr/>
          <p:nvPr/>
        </p:nvGrpSpPr>
        <p:grpSpPr>
          <a:xfrm>
            <a:off x="1335316" y="1014118"/>
            <a:ext cx="1161136" cy="1340607"/>
            <a:chOff x="3150396" y="933508"/>
            <a:chExt cx="1559927" cy="1839452"/>
          </a:xfrm>
        </p:grpSpPr>
        <p:grpSp>
          <p:nvGrpSpPr>
            <p:cNvPr id="10" name="组合 81"/>
            <p:cNvGrpSpPr/>
            <p:nvPr/>
          </p:nvGrpSpPr>
          <p:grpSpPr>
            <a:xfrm>
              <a:off x="3150396" y="933508"/>
              <a:ext cx="1559927" cy="1839452"/>
              <a:chOff x="3222821" y="1148081"/>
              <a:chExt cx="1484216" cy="1750177"/>
            </a:xfrm>
          </p:grpSpPr>
          <p:grpSp>
            <p:nvGrpSpPr>
              <p:cNvPr id="12" name="组合 85"/>
              <p:cNvGrpSpPr/>
              <p:nvPr/>
            </p:nvGrpSpPr>
            <p:grpSpPr>
              <a:xfrm>
                <a:off x="3420365" y="1295115"/>
                <a:ext cx="1286672" cy="1603143"/>
                <a:chOff x="7380501" y="2927401"/>
                <a:chExt cx="2311884" cy="2880513"/>
              </a:xfrm>
            </p:grpSpPr>
            <p:sp>
              <p:nvSpPr>
                <p:cNvPr id="14" name="椭圆 50"/>
                <p:cNvSpPr/>
                <p:nvPr/>
              </p:nvSpPr>
              <p:spPr>
                <a:xfrm rot="18900000">
                  <a:off x="7501946" y="2927401"/>
                  <a:ext cx="2190439"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1" fmla="*/ 13249 w 1687745"/>
                    <a:gd name="connsiteY0-2" fmla="*/ 1035368 h 2070736"/>
                    <a:gd name="connsiteX1-3" fmla="*/ 850497 w 1687745"/>
                    <a:gd name="connsiteY1-4" fmla="*/ 0 h 2070736"/>
                    <a:gd name="connsiteX2-5" fmla="*/ 1687745 w 1687745"/>
                    <a:gd name="connsiteY2-6" fmla="*/ 1035368 h 2070736"/>
                    <a:gd name="connsiteX3-7" fmla="*/ 850497 w 1687745"/>
                    <a:gd name="connsiteY3-8" fmla="*/ 2070736 h 2070736"/>
                    <a:gd name="connsiteX4-9" fmla="*/ 13249 w 1687745"/>
                    <a:gd name="connsiteY4-10" fmla="*/ 1035368 h 2070736"/>
                    <a:gd name="connsiteX0-11" fmla="*/ 13249 w 1696474"/>
                    <a:gd name="connsiteY0-12" fmla="*/ 1035368 h 2070736"/>
                    <a:gd name="connsiteX1-13" fmla="*/ 850497 w 1696474"/>
                    <a:gd name="connsiteY1-14" fmla="*/ 0 h 2070736"/>
                    <a:gd name="connsiteX2-15" fmla="*/ 1687745 w 1696474"/>
                    <a:gd name="connsiteY2-16" fmla="*/ 1035368 h 2070736"/>
                    <a:gd name="connsiteX3-17" fmla="*/ 850497 w 1696474"/>
                    <a:gd name="connsiteY3-18" fmla="*/ 2070736 h 2070736"/>
                    <a:gd name="connsiteX4-19" fmla="*/ 13249 w 1696474"/>
                    <a:gd name="connsiteY4-20" fmla="*/ 1035368 h 207073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5" name="椭圆 88"/>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39700" dist="88900" dir="2700000" algn="tl" rotWithShape="0">
                    <a:srgbClr val="494949">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sp>
              <p:nvSpPr>
                <p:cNvPr id="16" name="椭圆 89"/>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444500" dist="1524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椭圆 86"/>
              <p:cNvSpPr/>
              <p:nvPr/>
            </p:nvSpPr>
            <p:spPr>
              <a:xfrm>
                <a:off x="3222821" y="1148081"/>
                <a:ext cx="1284820" cy="1284821"/>
              </a:xfrm>
              <a:prstGeom prst="ellipse">
                <a:avLst/>
              </a:prstGeom>
              <a:solidFill>
                <a:schemeClr val="bg1">
                  <a:alpha val="14000"/>
                </a:schemeClr>
              </a:solidFill>
              <a:ln w="15875">
                <a:gradFill flip="none" rotWithShape="1">
                  <a:gsLst>
                    <a:gs pos="0">
                      <a:schemeClr val="bg1"/>
                    </a:gs>
                    <a:gs pos="100000">
                      <a:schemeClr val="bg1">
                        <a:lumMod val="85000"/>
                      </a:schemeClr>
                    </a:gs>
                  </a:gsLst>
                  <a:lin ang="2700000" scaled="1"/>
                  <a:tileRect/>
                </a:gradFill>
              </a:ln>
              <a:effectLst>
                <a:outerShdw blurRad="215900" dist="88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11" name="文本框 83"/>
            <p:cNvSpPr txBox="1"/>
            <p:nvPr/>
          </p:nvSpPr>
          <p:spPr>
            <a:xfrm>
              <a:off x="3438456" y="1314947"/>
              <a:ext cx="774240" cy="633452"/>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02</a:t>
              </a:r>
              <a:endParaRPr lang="zh-CN" altLang="en-US" sz="2400" dirty="0">
                <a:solidFill>
                  <a:srgbClr val="01ACBE"/>
                </a:solidFill>
                <a:latin typeface="Impact" panose="020B0806030902050204" pitchFamily="34" charset="0"/>
              </a:endParaRPr>
            </a:p>
          </p:txBody>
        </p:sp>
      </p:grpSp>
      <p:sp>
        <p:nvSpPr>
          <p:cNvPr id="17" name="文本框 90"/>
          <p:cNvSpPr txBox="1"/>
          <p:nvPr/>
        </p:nvSpPr>
        <p:spPr>
          <a:xfrm>
            <a:off x="2336402" y="1167915"/>
            <a:ext cx="6148480" cy="523220"/>
          </a:xfrm>
          <a:prstGeom prst="rect">
            <a:avLst/>
          </a:prstGeom>
          <a:noFill/>
        </p:spPr>
        <p:txBody>
          <a:bodyPr wrap="square" rtlCol="0">
            <a:spAutoFit/>
          </a:bodyPr>
          <a:lstStyle/>
          <a:p>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Biến</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(Variable) / </a:t>
            </a:r>
            <a:r>
              <a:rPr lang="en-US" altLang="zh-CN" sz="2800" b="1" dirty="0" err="1">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Hằng</a:t>
            </a:r>
            <a:r>
              <a:rPr lang="en-US" altLang="zh-CN"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rPr>
              <a:t> (Constants)</a:t>
            </a:r>
            <a:endParaRPr lang="zh-CN" altLang="en-US" sz="28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endParaRPr>
          </a:p>
        </p:txBody>
      </p:sp>
      <p:pic>
        <p:nvPicPr>
          <p:cNvPr id="2" name="Picture 1">
            <a:extLst>
              <a:ext uri="{FF2B5EF4-FFF2-40B4-BE49-F238E27FC236}">
                <a16:creationId xmlns:a16="http://schemas.microsoft.com/office/drawing/2014/main" id="{6385632E-F81B-401A-836E-FDE271D7BC89}"/>
              </a:ext>
            </a:extLst>
          </p:cNvPr>
          <p:cNvPicPr>
            <a:picLocks noChangeAspect="1"/>
          </p:cNvPicPr>
          <p:nvPr/>
        </p:nvPicPr>
        <p:blipFill>
          <a:blip r:embed="rId4"/>
          <a:stretch>
            <a:fillRect/>
          </a:stretch>
        </p:blipFill>
        <p:spPr>
          <a:xfrm>
            <a:off x="3581400" y="2228098"/>
            <a:ext cx="4638675" cy="3526265"/>
          </a:xfrm>
          <a:prstGeom prst="rect">
            <a:avLst/>
          </a:prstGeom>
        </p:spPr>
      </p:pic>
    </p:spTree>
    <p:extLst>
      <p:ext uri="{BB962C8B-B14F-4D97-AF65-F5344CB8AC3E}">
        <p14:creationId xmlns:p14="http://schemas.microsoft.com/office/powerpoint/2010/main" val="1358549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SHAPE_LOCKS" val="959"/>
</p:tagLst>
</file>

<file path=ppt/theme/theme1.xml><?xml version="1.0" encoding="utf-8"?>
<a:theme xmlns:a="http://schemas.openxmlformats.org/drawingml/2006/main" name="Office Theme">
  <a:themeElements>
    <a:clrScheme name="9Slide - 2019">
      <a:dk1>
        <a:sysClr val="windowText" lastClr="000000"/>
      </a:dk1>
      <a:lt1>
        <a:sysClr val="window" lastClr="FFFFFF"/>
      </a:lt1>
      <a:dk2>
        <a:srgbClr val="092D6C"/>
      </a:dk2>
      <a:lt2>
        <a:srgbClr val="FCECD0"/>
      </a:lt2>
      <a:accent1>
        <a:srgbClr val="4FC1E9"/>
      </a:accent1>
      <a:accent2>
        <a:srgbClr val="48CFAD"/>
      </a:accent2>
      <a:accent3>
        <a:srgbClr val="A0D468"/>
      </a:accent3>
      <a:accent4>
        <a:srgbClr val="FFCE54"/>
      </a:accent4>
      <a:accent5>
        <a:srgbClr val="FC6E51"/>
      </a:accent5>
      <a:accent6>
        <a:srgbClr val="ED5565"/>
      </a:accent6>
      <a:hlink>
        <a:srgbClr val="5D9CEC"/>
      </a:hlink>
      <a:folHlink>
        <a:srgbClr val="AC92EC"/>
      </a:folHlink>
    </a:clrScheme>
    <a:fontScheme name="9Slide Fonts">
      <a:majorFont>
        <a:latin typeface="#9Slide02 Tieu de dai"/>
        <a:ea typeface=""/>
        <a:cs typeface=""/>
      </a:majorFont>
      <a:minorFont>
        <a:latin typeface="#9Slide02 Noi dung da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0" tIns="0" rIns="0" bIns="0" rtlCol="0">
        <a:spAutoFit/>
      </a:bodyPr>
      <a:lstStyle>
        <a:defPPr algn="l">
          <a:defRPr sz="1700" smtClean="0">
            <a:solidFill>
              <a:schemeClr val="tx1">
                <a:lumMod val="50000"/>
                <a:lumOff val="50000"/>
              </a:schemeClr>
            </a:solidFill>
          </a:defRPr>
        </a:defPPr>
      </a:lstStyle>
    </a:txDef>
  </a:objectDefaults>
  <a:extraClrSchemeLst/>
  <a:extLst>
    <a:ext uri="{05A4C25C-085E-4340-85A3-A5531E510DB2}">
      <thm15:themeFamily xmlns:thm15="http://schemas.microsoft.com/office/thememl/2012/main" name="Blank.potx" id="{30B63705-0D70-4399-AD26-AC35318A1B73}" vid="{5336EC19-D2AD-4FDD-9A3B-C1A1B62421D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9Slide.vn</Template>
  <TotalTime>107</TotalTime>
  <Words>2481</Words>
  <Application>Microsoft Office PowerPoint</Application>
  <PresentationFormat>Widescreen</PresentationFormat>
  <Paragraphs>305</Paragraphs>
  <Slides>54</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54</vt:i4>
      </vt:variant>
    </vt:vector>
  </HeadingPairs>
  <TitlesOfParts>
    <vt:vector size="65" baseType="lpstr">
      <vt:lpstr>#9Slide02 Noi dung dai</vt:lpstr>
      <vt:lpstr>#9Slide02 Tieu de dai</vt:lpstr>
      <vt:lpstr>#9Slide02 Tieu de rat dai 02</vt:lpstr>
      <vt:lpstr>Arial</vt:lpstr>
      <vt:lpstr>Calibri</vt:lpstr>
      <vt:lpstr>Consolas</vt:lpstr>
      <vt:lpstr>Impact</vt:lpstr>
      <vt:lpstr>Times New Roman</vt:lpstr>
      <vt:lpstr>Times New Roman (Headings)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9Slide.vn</Manager>
  <Company>9Slide.vn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9Slide.vn</dc:title>
  <dc:subject>9Slide.vn</dc:subject>
  <dc:creator>Admin</dc:creator>
  <cp:keywords>9Slide</cp:keywords>
  <dc:description>9Slide.vn</dc:description>
  <cp:lastModifiedBy>Phú BK</cp:lastModifiedBy>
  <cp:revision>16</cp:revision>
  <dcterms:created xsi:type="dcterms:W3CDTF">2020-08-07T13:14:06Z</dcterms:created>
  <dcterms:modified xsi:type="dcterms:W3CDTF">2022-07-07T10:21:35Z</dcterms:modified>
  <cp:category>9Slide.vn</cp:category>
  <cp:contentStatus>9Slide</cp:contentStatus>
</cp:coreProperties>
</file>

<file path=docProps/thumbnail.jpeg>
</file>